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257" r:id="rId5"/>
    <p:sldId id="258" r:id="rId6"/>
    <p:sldId id="259" r:id="rId7"/>
    <p:sldId id="260" r:id="rId8"/>
    <p:sldId id="267" r:id="rId9"/>
    <p:sldId id="261" r:id="rId10"/>
    <p:sldId id="269" r:id="rId11"/>
    <p:sldId id="262" r:id="rId12"/>
    <p:sldId id="265" r:id="rId13"/>
    <p:sldId id="263" r:id="rId14"/>
    <p:sldId id="264" r:id="rId15"/>
    <p:sldId id="266" r:id="rId16"/>
    <p:sldId id="268" r:id="rId17"/>
    <p:sldId id="270" r:id="rId18"/>
    <p:sldId id="271" r:id="rId19"/>
    <p:sldId id="272" r:id="rId20"/>
    <p:sldId id="273" r:id="rId21"/>
    <p:sldId id="275" r:id="rId22"/>
    <p:sldId id="276" r:id="rId23"/>
    <p:sldId id="277" r:id="rId24"/>
    <p:sldId id="280" r:id="rId25"/>
    <p:sldId id="284" r:id="rId26"/>
    <p:sldId id="281" r:id="rId27"/>
    <p:sldId id="285" r:id="rId28"/>
    <p:sldId id="286" r:id="rId29"/>
    <p:sldId id="287" r:id="rId30"/>
    <p:sldId id="290" r:id="rId31"/>
    <p:sldId id="291" r:id="rId32"/>
    <p:sldId id="289" r:id="rId33"/>
    <p:sldId id="305" r:id="rId34"/>
    <p:sldId id="299" r:id="rId35"/>
    <p:sldId id="297" r:id="rId36"/>
    <p:sldId id="298" r:id="rId37"/>
    <p:sldId id="296" r:id="rId38"/>
    <p:sldId id="300" r:id="rId39"/>
    <p:sldId id="301" r:id="rId40"/>
    <p:sldId id="303" r:id="rId41"/>
    <p:sldId id="304" r:id="rId42"/>
    <p:sldId id="302" r:id="rId43"/>
    <p:sldId id="30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A85B-0B7A-4930-8F18-845A592D6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3183239-CFAB-475B-A358-7CFC27F18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C80C44CC-0B59-490F-9B0C-56D49852C868}"/>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74145B78-8887-461B-B75C-68386703A8A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D076F32-4DE6-471A-8E0F-2C20585F9236}"/>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876982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8DA2-3D06-4D9A-BD29-7CC41FC08B5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A09CAFC-9F05-4E63-84E6-8431149077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3C6E338-BE00-4AF6-AEE2-446F3C4E081E}"/>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C422F59E-8874-468D-9F0A-DAAE1CF3FFE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4F3AD51-99B8-4256-8B96-9CFC331EFA5D}"/>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795113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2BF76-D93B-45FC-88FA-B499619492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2D61263-AC6D-47E0-8A7B-AD9A359EEA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A674BC-7E18-402E-83E1-2586C449325D}"/>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105562F7-FFD4-49EF-9A17-E3AB029B27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B4F603D-565F-418D-888F-DF4A370B5AFA}"/>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64973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8143-9828-4F7F-AE17-5EBE86FA2FE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26CD3F4-5FC8-4707-825E-2FDCFF297E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59B700-6289-473D-8721-843CBEDB3A8A}"/>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B0D6CE2C-FE77-43A4-9EDB-05847E2F3D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F41E507-0B07-4E93-9FD3-C42C2551EAB6}"/>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328400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1DB5-B683-406A-B2D8-D51805AD2E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A1ACE92-563C-44DC-8C0A-7DA69AAD1E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8BBB69-C3D1-4ADC-86A8-F31CC08F9C30}"/>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78844667-7159-45D4-A633-B2B85777887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E778F68-EB1C-48D4-A004-76F47096961E}"/>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3466412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5317-B645-42DF-88E7-496D89FDF35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74F884D-AAA3-4DB9-8DFA-9D92A89D35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3510155-A80D-4768-ABA6-F8B3D2CBA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50D4718-ED98-467A-9BBD-3FD3A7A68A83}"/>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6" name="Footer Placeholder 5">
            <a:extLst>
              <a:ext uri="{FF2B5EF4-FFF2-40B4-BE49-F238E27FC236}">
                <a16:creationId xmlns:a16="http://schemas.microsoft.com/office/drawing/2014/main" id="{19CFCDF2-B8D3-43B0-BAB6-439F656892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EF7B83-6FF3-418A-83D7-0F6AD104FC3A}"/>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368995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34BA-9C12-4F41-8C2E-246BA7A1FA7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0D366BB-3A40-46A9-81CA-F4230F3F9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2C9427-3734-4BCF-9751-617D91C32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10B99F4-CC2B-40C7-BB99-24CD61E21B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AC6E82-E541-43CD-B8FC-2649E83A9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EC10A65-DFAF-4BE8-99FF-594EDE3D01F2}"/>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8" name="Footer Placeholder 7">
            <a:extLst>
              <a:ext uri="{FF2B5EF4-FFF2-40B4-BE49-F238E27FC236}">
                <a16:creationId xmlns:a16="http://schemas.microsoft.com/office/drawing/2014/main" id="{75F6FCC2-4797-4D88-ACD1-C425517D0C5E}"/>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C1E8505-C99F-49EC-84E5-9DECC6C64E75}"/>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2112102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9A20-CCE7-475D-8CF6-9DE631ECD1C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268358E-DE80-426F-82CA-5FE34A0D088B}"/>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4" name="Footer Placeholder 3">
            <a:extLst>
              <a:ext uri="{FF2B5EF4-FFF2-40B4-BE49-F238E27FC236}">
                <a16:creationId xmlns:a16="http://schemas.microsoft.com/office/drawing/2014/main" id="{9B5BC79A-DF97-4755-B194-E1585836F67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5020B85-4769-4879-9094-A463C97A9B62}"/>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192327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1DEC7-FB67-42FB-9E64-E321CFB8770D}"/>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3" name="Footer Placeholder 2">
            <a:extLst>
              <a:ext uri="{FF2B5EF4-FFF2-40B4-BE49-F238E27FC236}">
                <a16:creationId xmlns:a16="http://schemas.microsoft.com/office/drawing/2014/main" id="{D9A79766-0004-469A-A956-3890F0CF35B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2BCA768-719F-46D6-9536-B79001191D58}"/>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287682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419F-3C43-4F63-9A91-E127851E1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579C31DF-604D-4293-8A0B-E27346F1AB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95023D5-C59C-4A48-B33F-F5F9874B8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4D393-F484-471D-BF8A-C59BE8F31367}"/>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6" name="Footer Placeholder 5">
            <a:extLst>
              <a:ext uri="{FF2B5EF4-FFF2-40B4-BE49-F238E27FC236}">
                <a16:creationId xmlns:a16="http://schemas.microsoft.com/office/drawing/2014/main" id="{31E821C5-6C09-48CE-8142-2D73DAE172E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3F67A32-F62E-402D-8C6D-54C487995FA0}"/>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3772526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3E23-03AF-4AFD-8E8E-84FB68C09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1F9D6E7-BEE7-41C2-8C92-980075E58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A484593-8858-4C58-A57A-77DD88573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93CCFF-A042-4F5F-807E-D699544AE957}"/>
              </a:ext>
            </a:extLst>
          </p:cNvPr>
          <p:cNvSpPr>
            <a:spLocks noGrp="1"/>
          </p:cNvSpPr>
          <p:nvPr>
            <p:ph type="dt" sz="half" idx="10"/>
          </p:nvPr>
        </p:nvSpPr>
        <p:spPr/>
        <p:txBody>
          <a:bodyPr/>
          <a:lstStyle/>
          <a:p>
            <a:fld id="{55EA32BD-01AA-4B91-95B8-35C369AF6631}" type="datetimeFigureOut">
              <a:rPr lang="en-CA" smtClean="0"/>
              <a:t>2023-04-24</a:t>
            </a:fld>
            <a:endParaRPr lang="en-CA"/>
          </a:p>
        </p:txBody>
      </p:sp>
      <p:sp>
        <p:nvSpPr>
          <p:cNvPr id="6" name="Footer Placeholder 5">
            <a:extLst>
              <a:ext uri="{FF2B5EF4-FFF2-40B4-BE49-F238E27FC236}">
                <a16:creationId xmlns:a16="http://schemas.microsoft.com/office/drawing/2014/main" id="{96D0FE51-0B2A-487C-A818-02BBE596AA5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AC39DA0-8B0E-4A21-92D1-5B1E357E2FA7}"/>
              </a:ext>
            </a:extLst>
          </p:cNvPr>
          <p:cNvSpPr>
            <a:spLocks noGrp="1"/>
          </p:cNvSpPr>
          <p:nvPr>
            <p:ph type="sldNum" sz="quarter" idx="12"/>
          </p:nvPr>
        </p:nvSpPr>
        <p:spPr/>
        <p:txBody>
          <a:bodyPr/>
          <a:lstStyle/>
          <a:p>
            <a:fld id="{750942D6-D28D-434E-AA51-5F77E9C8FB10}" type="slidenum">
              <a:rPr lang="en-CA" smtClean="0"/>
              <a:t>‹#›</a:t>
            </a:fld>
            <a:endParaRPr lang="en-CA"/>
          </a:p>
        </p:txBody>
      </p:sp>
    </p:spTree>
    <p:extLst>
      <p:ext uri="{BB962C8B-B14F-4D97-AF65-F5344CB8AC3E}">
        <p14:creationId xmlns:p14="http://schemas.microsoft.com/office/powerpoint/2010/main" val="2621200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30970-EE80-4537-AB83-AF8359A53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D55002-403D-43BE-81BC-23AEE594A1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8CA350-F2B0-4F6B-B116-39D284B4DB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EA32BD-01AA-4B91-95B8-35C369AF6631}" type="datetimeFigureOut">
              <a:rPr lang="en-CA" smtClean="0"/>
              <a:t>2023-04-24</a:t>
            </a:fld>
            <a:endParaRPr lang="en-CA"/>
          </a:p>
        </p:txBody>
      </p:sp>
      <p:sp>
        <p:nvSpPr>
          <p:cNvPr id="5" name="Footer Placeholder 4">
            <a:extLst>
              <a:ext uri="{FF2B5EF4-FFF2-40B4-BE49-F238E27FC236}">
                <a16:creationId xmlns:a16="http://schemas.microsoft.com/office/drawing/2014/main" id="{E7CC2E9C-74DC-4AF9-9A1E-EB6D44BD7C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579AF1B-15ED-4807-BFC1-41C0065423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942D6-D28D-434E-AA51-5F77E9C8FB10}" type="slidenum">
              <a:rPr lang="en-CA" smtClean="0"/>
              <a:t>‹#›</a:t>
            </a:fld>
            <a:endParaRPr lang="en-CA"/>
          </a:p>
        </p:txBody>
      </p:sp>
    </p:spTree>
    <p:extLst>
      <p:ext uri="{BB962C8B-B14F-4D97-AF65-F5344CB8AC3E}">
        <p14:creationId xmlns:p14="http://schemas.microsoft.com/office/powerpoint/2010/main" val="1567699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87.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8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5.png"/><Relationship Id="rId5" Type="http://schemas.microsoft.com/office/2007/relationships/media" Target="../media/media3.mp4"/><Relationship Id="rId10" Type="http://schemas.openxmlformats.org/officeDocument/2006/relationships/image" Target="../media/image84.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858D-54A4-4483-8F23-2221D28A3039}"/>
              </a:ext>
            </a:extLst>
          </p:cNvPr>
          <p:cNvSpPr>
            <a:spLocks noGrp="1"/>
          </p:cNvSpPr>
          <p:nvPr>
            <p:ph type="ctrTitle"/>
          </p:nvPr>
        </p:nvSpPr>
        <p:spPr/>
        <p:txBody>
          <a:bodyPr/>
          <a:lstStyle/>
          <a:p>
            <a:r>
              <a:rPr lang="en-CA" dirty="0"/>
              <a:t>Progress</a:t>
            </a:r>
          </a:p>
        </p:txBody>
      </p:sp>
      <p:sp>
        <p:nvSpPr>
          <p:cNvPr id="3" name="Subtitle 2">
            <a:extLst>
              <a:ext uri="{FF2B5EF4-FFF2-40B4-BE49-F238E27FC236}">
                <a16:creationId xmlns:a16="http://schemas.microsoft.com/office/drawing/2014/main" id="{86A6D9E7-A22B-4A0E-BD1A-709BCFF7980D}"/>
              </a:ext>
            </a:extLst>
          </p:cNvPr>
          <p:cNvSpPr>
            <a:spLocks noGrp="1"/>
          </p:cNvSpPr>
          <p:nvPr>
            <p:ph type="subTitle" idx="1"/>
          </p:nvPr>
        </p:nvSpPr>
        <p:spPr>
          <a:xfrm>
            <a:off x="855406" y="3602038"/>
            <a:ext cx="9812594" cy="1655762"/>
          </a:xfrm>
        </p:spPr>
        <p:txBody>
          <a:bodyPr/>
          <a:lstStyle/>
          <a:p>
            <a:r>
              <a:rPr lang="en-CA" dirty="0"/>
              <a:t>Everyday notes of </a:t>
            </a:r>
            <a:r>
              <a:rPr lang="en-CA" dirty="0" err="1"/>
              <a:t>Arefeh’s</a:t>
            </a:r>
            <a:r>
              <a:rPr lang="en-CA" dirty="0"/>
              <a:t> research </a:t>
            </a:r>
          </a:p>
        </p:txBody>
      </p:sp>
    </p:spTree>
    <p:extLst>
      <p:ext uri="{BB962C8B-B14F-4D97-AF65-F5344CB8AC3E}">
        <p14:creationId xmlns:p14="http://schemas.microsoft.com/office/powerpoint/2010/main" val="1526236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5D4B6-1441-A11D-886C-6965F270E009}"/>
              </a:ext>
            </a:extLst>
          </p:cNvPr>
          <p:cNvSpPr>
            <a:spLocks noGrp="1"/>
          </p:cNvSpPr>
          <p:nvPr>
            <p:ph type="title"/>
          </p:nvPr>
        </p:nvSpPr>
        <p:spPr/>
        <p:txBody>
          <a:bodyPr/>
          <a:lstStyle/>
          <a:p>
            <a:r>
              <a:rPr lang="en-CA" dirty="0"/>
              <a:t>TSNE on test data</a:t>
            </a:r>
          </a:p>
        </p:txBody>
      </p:sp>
      <p:pic>
        <p:nvPicPr>
          <p:cNvPr id="5" name="Content Placeholder 4">
            <a:extLst>
              <a:ext uri="{FF2B5EF4-FFF2-40B4-BE49-F238E27FC236}">
                <a16:creationId xmlns:a16="http://schemas.microsoft.com/office/drawing/2014/main" id="{58793A01-7A72-9238-BC53-4481DBBB3FAA}"/>
              </a:ext>
            </a:extLst>
          </p:cNvPr>
          <p:cNvPicPr>
            <a:picLocks noGrp="1" noChangeAspect="1"/>
          </p:cNvPicPr>
          <p:nvPr>
            <p:ph idx="1"/>
          </p:nvPr>
        </p:nvPicPr>
        <p:blipFill>
          <a:blip r:embed="rId2"/>
          <a:stretch>
            <a:fillRect/>
          </a:stretch>
        </p:blipFill>
        <p:spPr>
          <a:xfrm>
            <a:off x="838199" y="1671868"/>
            <a:ext cx="4434149" cy="2194490"/>
          </a:xfrm>
        </p:spPr>
      </p:pic>
      <p:pic>
        <p:nvPicPr>
          <p:cNvPr id="7" name="Picture 6">
            <a:extLst>
              <a:ext uri="{FF2B5EF4-FFF2-40B4-BE49-F238E27FC236}">
                <a16:creationId xmlns:a16="http://schemas.microsoft.com/office/drawing/2014/main" id="{031E5FDA-A1E2-494E-B9BD-6D19E70692F0}"/>
              </a:ext>
            </a:extLst>
          </p:cNvPr>
          <p:cNvPicPr>
            <a:picLocks noChangeAspect="1"/>
          </p:cNvPicPr>
          <p:nvPr/>
        </p:nvPicPr>
        <p:blipFill>
          <a:blip r:embed="rId3"/>
          <a:stretch>
            <a:fillRect/>
          </a:stretch>
        </p:blipFill>
        <p:spPr>
          <a:xfrm>
            <a:off x="5723943" y="1659360"/>
            <a:ext cx="4530401" cy="2238325"/>
          </a:xfrm>
          <a:prstGeom prst="rect">
            <a:avLst/>
          </a:prstGeom>
        </p:spPr>
      </p:pic>
      <p:pic>
        <p:nvPicPr>
          <p:cNvPr id="9" name="Picture 8">
            <a:extLst>
              <a:ext uri="{FF2B5EF4-FFF2-40B4-BE49-F238E27FC236}">
                <a16:creationId xmlns:a16="http://schemas.microsoft.com/office/drawing/2014/main" id="{69AC7C58-5811-A279-13FA-7D34921A40DF}"/>
              </a:ext>
            </a:extLst>
          </p:cNvPr>
          <p:cNvPicPr>
            <a:picLocks noChangeAspect="1"/>
          </p:cNvPicPr>
          <p:nvPr/>
        </p:nvPicPr>
        <p:blipFill>
          <a:blip r:embed="rId4"/>
          <a:stretch>
            <a:fillRect/>
          </a:stretch>
        </p:blipFill>
        <p:spPr>
          <a:xfrm>
            <a:off x="838200" y="4104085"/>
            <a:ext cx="4434149" cy="2175669"/>
          </a:xfrm>
          <a:prstGeom prst="rect">
            <a:avLst/>
          </a:prstGeom>
        </p:spPr>
      </p:pic>
      <p:pic>
        <p:nvPicPr>
          <p:cNvPr id="11" name="Picture 10">
            <a:extLst>
              <a:ext uri="{FF2B5EF4-FFF2-40B4-BE49-F238E27FC236}">
                <a16:creationId xmlns:a16="http://schemas.microsoft.com/office/drawing/2014/main" id="{05D477DA-7E88-4E4A-8360-27EE7E273EE0}"/>
              </a:ext>
            </a:extLst>
          </p:cNvPr>
          <p:cNvPicPr>
            <a:picLocks noChangeAspect="1"/>
          </p:cNvPicPr>
          <p:nvPr/>
        </p:nvPicPr>
        <p:blipFill>
          <a:blip r:embed="rId5"/>
          <a:stretch>
            <a:fillRect/>
          </a:stretch>
        </p:blipFill>
        <p:spPr>
          <a:xfrm>
            <a:off x="5723943" y="4041431"/>
            <a:ext cx="4545994" cy="2238324"/>
          </a:xfrm>
          <a:prstGeom prst="rect">
            <a:avLst/>
          </a:prstGeom>
        </p:spPr>
      </p:pic>
      <p:pic>
        <p:nvPicPr>
          <p:cNvPr id="13" name="Picture 12">
            <a:extLst>
              <a:ext uri="{FF2B5EF4-FFF2-40B4-BE49-F238E27FC236}">
                <a16:creationId xmlns:a16="http://schemas.microsoft.com/office/drawing/2014/main" id="{162D62AE-8802-D4FA-C88D-947170E10D65}"/>
              </a:ext>
            </a:extLst>
          </p:cNvPr>
          <p:cNvPicPr>
            <a:picLocks noChangeAspect="1"/>
          </p:cNvPicPr>
          <p:nvPr/>
        </p:nvPicPr>
        <p:blipFill>
          <a:blip r:embed="rId6"/>
          <a:stretch>
            <a:fillRect/>
          </a:stretch>
        </p:blipFill>
        <p:spPr>
          <a:xfrm>
            <a:off x="10467574" y="2276670"/>
            <a:ext cx="1403645" cy="3036644"/>
          </a:xfrm>
          <a:prstGeom prst="rect">
            <a:avLst/>
          </a:prstGeom>
        </p:spPr>
      </p:pic>
    </p:spTree>
    <p:extLst>
      <p:ext uri="{BB962C8B-B14F-4D97-AF65-F5344CB8AC3E}">
        <p14:creationId xmlns:p14="http://schemas.microsoft.com/office/powerpoint/2010/main" val="2145198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6FE3-4336-4A03-AB58-6445FD850B09}"/>
              </a:ext>
            </a:extLst>
          </p:cNvPr>
          <p:cNvSpPr>
            <a:spLocks noGrp="1"/>
          </p:cNvSpPr>
          <p:nvPr>
            <p:ph type="title"/>
          </p:nvPr>
        </p:nvSpPr>
        <p:spPr/>
        <p:txBody>
          <a:bodyPr/>
          <a:lstStyle/>
          <a:p>
            <a:r>
              <a:rPr lang="en-CA" dirty="0"/>
              <a:t>Discriminative analysis on training</a:t>
            </a:r>
          </a:p>
        </p:txBody>
      </p:sp>
      <p:sp>
        <p:nvSpPr>
          <p:cNvPr id="7" name="Content Placeholder 6">
            <a:extLst>
              <a:ext uri="{FF2B5EF4-FFF2-40B4-BE49-F238E27FC236}">
                <a16:creationId xmlns:a16="http://schemas.microsoft.com/office/drawing/2014/main" id="{8381E276-9ED1-45E8-9E11-771CD0177D2D}"/>
              </a:ext>
            </a:extLst>
          </p:cNvPr>
          <p:cNvSpPr>
            <a:spLocks noGrp="1"/>
          </p:cNvSpPr>
          <p:nvPr>
            <p:ph idx="1"/>
          </p:nvPr>
        </p:nvSpPr>
        <p:spPr>
          <a:xfrm>
            <a:off x="769796" y="1382777"/>
            <a:ext cx="10515600" cy="4351338"/>
          </a:xfrm>
        </p:spPr>
        <p:txBody>
          <a:bodyPr>
            <a:normAutofit/>
          </a:bodyPr>
          <a:lstStyle/>
          <a:p>
            <a:pPr algn="l"/>
            <a:r>
              <a:rPr lang="en-US" sz="1100" b="0" i="0" u="none" strike="noStrike" baseline="0" dirty="0">
                <a:latin typeface="AdvOTb65e897d.B"/>
              </a:rPr>
              <a:t>DL learns meaningful brain representations that span a comprehensible </a:t>
            </a:r>
            <a:r>
              <a:rPr lang="en-CA" sz="1100" b="0" i="0" u="none" strike="noStrike" baseline="0" dirty="0">
                <a:latin typeface="AdvOTb65e897d.B"/>
              </a:rPr>
              <a:t>projection spectrum</a:t>
            </a:r>
            <a:r>
              <a:rPr lang="en-CA" sz="1100" b="0" i="0" u="none" strike="noStrike" baseline="0" dirty="0">
                <a:latin typeface="AdvOT1ef757c0"/>
              </a:rPr>
              <a:t>. </a:t>
            </a:r>
            <a:r>
              <a:rPr lang="en-US" sz="1100" b="0" i="0" u="none" strike="noStrike" baseline="0" dirty="0">
                <a:solidFill>
                  <a:srgbClr val="000000"/>
                </a:solidFill>
                <a:latin typeface="AdvOT1ef757c0"/>
              </a:rPr>
              <a:t>The t-SNE layouts of the learnt DL representations reveal meaningful re</a:t>
            </a:r>
            <a:r>
              <a:rPr lang="en-US" sz="1100" b="0" i="0" u="none" strike="noStrike" baseline="0" dirty="0">
                <a:solidFill>
                  <a:srgbClr val="000000"/>
                </a:solidFill>
                <a:latin typeface="AdvOT1ef757c0+fb"/>
              </a:rPr>
              <a:t>fi</a:t>
            </a:r>
            <a:r>
              <a:rPr lang="en-US" sz="1100" b="0" i="0" u="none" strike="noStrike" baseline="0" dirty="0">
                <a:solidFill>
                  <a:srgbClr val="000000"/>
                </a:solidFill>
                <a:latin typeface="AdvOT1ef757c0"/>
              </a:rPr>
              <a:t>nement of the learnt patterns …… I want to add more fully </a:t>
            </a:r>
            <a:r>
              <a:rPr lang="en-US" sz="1100" b="0" i="0" u="none" strike="noStrike" baseline="0">
                <a:solidFill>
                  <a:srgbClr val="000000"/>
                </a:solidFill>
                <a:latin typeface="AdvOT1ef757c0"/>
              </a:rPr>
              <a:t>connected layer</a:t>
            </a:r>
            <a:endParaRPr lang="en-CA" sz="1100" dirty="0">
              <a:solidFill>
                <a:srgbClr val="000000"/>
              </a:solidFill>
              <a:latin typeface="AdvOT1ef757c0"/>
            </a:endParaRPr>
          </a:p>
          <a:p>
            <a:pPr algn="l"/>
            <a:endParaRPr lang="en-CA" sz="1100" dirty="0">
              <a:solidFill>
                <a:srgbClr val="000000"/>
              </a:solidFill>
              <a:latin typeface="AdvOT1ef757c0"/>
            </a:endParaRPr>
          </a:p>
          <a:p>
            <a:pPr algn="l"/>
            <a:endParaRPr lang="en-CA" sz="1100" dirty="0">
              <a:solidFill>
                <a:srgbClr val="000000"/>
              </a:solidFill>
              <a:latin typeface="AdvOT1ef757c0"/>
            </a:endParaRPr>
          </a:p>
          <a:p>
            <a:pPr algn="l"/>
            <a:endParaRPr lang="en-CA" sz="1100" dirty="0">
              <a:solidFill>
                <a:srgbClr val="000000"/>
              </a:solidFill>
              <a:latin typeface="AdvOT1ef757c0"/>
            </a:endParaRPr>
          </a:p>
          <a:p>
            <a:pPr algn="l"/>
            <a:endParaRPr lang="en-CA" sz="1100" dirty="0">
              <a:solidFill>
                <a:srgbClr val="000000"/>
              </a:solidFill>
              <a:latin typeface="AdvOT1ef757c0"/>
            </a:endParaRPr>
          </a:p>
          <a:p>
            <a:pPr marL="0" indent="0" algn="l">
              <a:buNone/>
            </a:pPr>
            <a:br>
              <a:rPr lang="en-US" sz="1100" b="0" i="0" dirty="0">
                <a:effectLst/>
                <a:latin typeface="medium-content-sans-serif-font"/>
              </a:rPr>
            </a:br>
            <a:endParaRPr lang="en-CA" sz="1100" dirty="0"/>
          </a:p>
        </p:txBody>
      </p:sp>
      <p:pic>
        <p:nvPicPr>
          <p:cNvPr id="16" name="Picture 15" descr="A picture containing table&#10;&#10;Description automatically generated">
            <a:extLst>
              <a:ext uri="{FF2B5EF4-FFF2-40B4-BE49-F238E27FC236}">
                <a16:creationId xmlns:a16="http://schemas.microsoft.com/office/drawing/2014/main" id="{CE3A29F6-4595-49E6-8B39-33E52E61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280" y="2418200"/>
            <a:ext cx="1546994" cy="3215919"/>
          </a:xfrm>
          <a:prstGeom prst="rect">
            <a:avLst/>
          </a:prstGeom>
        </p:spPr>
      </p:pic>
      <p:pic>
        <p:nvPicPr>
          <p:cNvPr id="4" name="Picture 3" descr="Chart, scatter chart&#10;&#10;Description automatically generated">
            <a:extLst>
              <a:ext uri="{FF2B5EF4-FFF2-40B4-BE49-F238E27FC236}">
                <a16:creationId xmlns:a16="http://schemas.microsoft.com/office/drawing/2014/main" id="{E46002FE-CF0D-4FEF-B0A9-A59AE38E98B1}"/>
              </a:ext>
            </a:extLst>
          </p:cNvPr>
          <p:cNvPicPr>
            <a:picLocks noChangeAspect="1"/>
          </p:cNvPicPr>
          <p:nvPr/>
        </p:nvPicPr>
        <p:blipFill rotWithShape="1">
          <a:blip r:embed="rId3">
            <a:extLst>
              <a:ext uri="{28A0092B-C50C-407E-A947-70E740481C1C}">
                <a14:useLocalDpi xmlns:a14="http://schemas.microsoft.com/office/drawing/2010/main" val="0"/>
              </a:ext>
            </a:extLst>
          </a:blip>
          <a:srcRect l="12219" b="11226"/>
          <a:stretch/>
        </p:blipFill>
        <p:spPr>
          <a:xfrm>
            <a:off x="1063690" y="1827451"/>
            <a:ext cx="3748527" cy="1895464"/>
          </a:xfrm>
          <a:prstGeom prst="rect">
            <a:avLst/>
          </a:prstGeom>
        </p:spPr>
      </p:pic>
      <p:pic>
        <p:nvPicPr>
          <p:cNvPr id="9" name="Picture 8" descr="Chart, scatter chart&#10;&#10;Description automatically generated">
            <a:extLst>
              <a:ext uri="{FF2B5EF4-FFF2-40B4-BE49-F238E27FC236}">
                <a16:creationId xmlns:a16="http://schemas.microsoft.com/office/drawing/2014/main" id="{CBE6F0F5-A3B9-4D2D-871C-2C6390127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559" y="1827451"/>
            <a:ext cx="4270314" cy="2135158"/>
          </a:xfrm>
          <a:prstGeom prst="rect">
            <a:avLst/>
          </a:prstGeom>
        </p:spPr>
      </p:pic>
      <p:pic>
        <p:nvPicPr>
          <p:cNvPr id="12" name="Picture 11" descr="Chart, scatter chart&#10;&#10;Description automatically generated">
            <a:extLst>
              <a:ext uri="{FF2B5EF4-FFF2-40B4-BE49-F238E27FC236}">
                <a16:creationId xmlns:a16="http://schemas.microsoft.com/office/drawing/2014/main" id="{D9E7F1CC-3250-44BC-8BB7-F4E8F9578A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1" y="4099369"/>
            <a:ext cx="4270311" cy="2135156"/>
          </a:xfrm>
          <a:prstGeom prst="rect">
            <a:avLst/>
          </a:prstGeom>
        </p:spPr>
      </p:pic>
      <p:pic>
        <p:nvPicPr>
          <p:cNvPr id="15" name="Picture 14" descr="Chart, scatter chart&#10;&#10;Description automatically generated">
            <a:extLst>
              <a:ext uri="{FF2B5EF4-FFF2-40B4-BE49-F238E27FC236}">
                <a16:creationId xmlns:a16="http://schemas.microsoft.com/office/drawing/2014/main" id="{AD5D75A0-2CDF-46C5-B417-F5447C629F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4126" y="4035614"/>
            <a:ext cx="4397825" cy="2198913"/>
          </a:xfrm>
          <a:prstGeom prst="rect">
            <a:avLst/>
          </a:prstGeom>
        </p:spPr>
      </p:pic>
    </p:spTree>
    <p:extLst>
      <p:ext uri="{BB962C8B-B14F-4D97-AF65-F5344CB8AC3E}">
        <p14:creationId xmlns:p14="http://schemas.microsoft.com/office/powerpoint/2010/main" val="262464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328F-C33E-A4E6-8871-D94DD344D0D1}"/>
              </a:ext>
            </a:extLst>
          </p:cNvPr>
          <p:cNvSpPr>
            <a:spLocks noGrp="1"/>
          </p:cNvSpPr>
          <p:nvPr>
            <p:ph type="title"/>
          </p:nvPr>
        </p:nvSpPr>
        <p:spPr/>
        <p:txBody>
          <a:bodyPr/>
          <a:lstStyle/>
          <a:p>
            <a:r>
              <a:rPr lang="en-CA" dirty="0"/>
              <a:t>Review of previous results</a:t>
            </a:r>
          </a:p>
        </p:txBody>
      </p:sp>
      <p:sp>
        <p:nvSpPr>
          <p:cNvPr id="3" name="Content Placeholder 2">
            <a:extLst>
              <a:ext uri="{FF2B5EF4-FFF2-40B4-BE49-F238E27FC236}">
                <a16:creationId xmlns:a16="http://schemas.microsoft.com/office/drawing/2014/main" id="{3EA7B619-75B6-1C97-DD8D-4F23DC76C87C}"/>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D2EB4D43-AB23-91B0-E280-C85FFC8D021A}"/>
              </a:ext>
            </a:extLst>
          </p:cNvPr>
          <p:cNvPicPr>
            <a:picLocks noChangeAspect="1"/>
          </p:cNvPicPr>
          <p:nvPr/>
        </p:nvPicPr>
        <p:blipFill>
          <a:blip r:embed="rId2"/>
          <a:stretch>
            <a:fillRect/>
          </a:stretch>
        </p:blipFill>
        <p:spPr>
          <a:xfrm>
            <a:off x="838200" y="1690688"/>
            <a:ext cx="6389778" cy="4184090"/>
          </a:xfrm>
          <a:prstGeom prst="rect">
            <a:avLst/>
          </a:prstGeom>
        </p:spPr>
      </p:pic>
    </p:spTree>
    <p:extLst>
      <p:ext uri="{BB962C8B-B14F-4D97-AF65-F5344CB8AC3E}">
        <p14:creationId xmlns:p14="http://schemas.microsoft.com/office/powerpoint/2010/main" val="639365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3FA24-2169-4DD9-980C-8115DB9C8BDC}"/>
              </a:ext>
            </a:extLst>
          </p:cNvPr>
          <p:cNvSpPr>
            <a:spLocks noGrp="1"/>
          </p:cNvSpPr>
          <p:nvPr>
            <p:ph type="title"/>
          </p:nvPr>
        </p:nvSpPr>
        <p:spPr>
          <a:xfrm>
            <a:off x="838200" y="1110245"/>
            <a:ext cx="10515600" cy="894508"/>
          </a:xfrm>
        </p:spPr>
        <p:txBody>
          <a:bodyPr>
            <a:normAutofit/>
          </a:bodyPr>
          <a:lstStyle/>
          <a:p>
            <a:r>
              <a:rPr lang="en-CA" sz="2400" dirty="0">
                <a:highlight>
                  <a:srgbClr val="00FFFF"/>
                </a:highlight>
              </a:rPr>
              <a:t>Saliency Map</a:t>
            </a:r>
          </a:p>
        </p:txBody>
      </p:sp>
      <p:sp>
        <p:nvSpPr>
          <p:cNvPr id="3" name="Content Placeholder 2">
            <a:extLst>
              <a:ext uri="{FF2B5EF4-FFF2-40B4-BE49-F238E27FC236}">
                <a16:creationId xmlns:a16="http://schemas.microsoft.com/office/drawing/2014/main" id="{47E53D7A-9C55-4769-86AE-CD874B2510EC}"/>
              </a:ext>
            </a:extLst>
          </p:cNvPr>
          <p:cNvSpPr>
            <a:spLocks noGrp="1"/>
          </p:cNvSpPr>
          <p:nvPr>
            <p:ph idx="1"/>
          </p:nvPr>
        </p:nvSpPr>
        <p:spPr/>
        <p:txBody>
          <a:bodyPr>
            <a:normAutofit/>
          </a:bodyPr>
          <a:lstStyle/>
          <a:p>
            <a:r>
              <a:rPr lang="en-US" sz="1800" b="0" i="0" dirty="0">
                <a:solidFill>
                  <a:srgbClr val="323232"/>
                </a:solidFill>
                <a:effectLst/>
                <a:latin typeface="Roboto" panose="02000000000000000000" pitchFamily="2" charset="0"/>
              </a:rPr>
              <a:t>a saliency map will show us which pixels on the input image make the most impact on the output inferred by the network. </a:t>
            </a:r>
            <a:endParaRPr lang="en-CA" sz="1800" dirty="0"/>
          </a:p>
          <a:p>
            <a:r>
              <a:rPr lang="en-CA" sz="1800" dirty="0"/>
              <a:t>Find joints are more impressive?!</a:t>
            </a:r>
          </a:p>
          <a:p>
            <a:r>
              <a:rPr lang="en-CA" sz="1800" dirty="0"/>
              <a:t>Find less important spots in videos</a:t>
            </a:r>
          </a:p>
          <a:p>
            <a:r>
              <a:rPr lang="en-CA" sz="1800" dirty="0"/>
              <a:t>I should find a method that works on 1D conv not videos! Or we can work on videos without </a:t>
            </a:r>
            <a:r>
              <a:rPr lang="en-CA" sz="1800" dirty="0" err="1"/>
              <a:t>deeplabcut</a:t>
            </a:r>
            <a:endParaRPr lang="en-CA" sz="1800" dirty="0"/>
          </a:p>
          <a:p>
            <a:endParaRPr lang="en-CA" sz="1800" dirty="0"/>
          </a:p>
          <a:p>
            <a:pPr marL="0" indent="0">
              <a:buNone/>
            </a:pPr>
            <a:r>
              <a:rPr lang="en-CA" sz="2000" dirty="0">
                <a:highlight>
                  <a:srgbClr val="00FFFF"/>
                </a:highlight>
              </a:rPr>
              <a:t>Clustering algorithms</a:t>
            </a:r>
          </a:p>
          <a:p>
            <a:r>
              <a:rPr lang="en-CA" sz="2000" dirty="0"/>
              <a:t>How different movement are clustered with each other without labels </a:t>
            </a:r>
          </a:p>
          <a:p>
            <a:r>
              <a:rPr lang="en-CA" sz="2000" dirty="0"/>
              <a:t>How the clustering trajectory differs in different layers of neural network</a:t>
            </a:r>
          </a:p>
        </p:txBody>
      </p:sp>
    </p:spTree>
    <p:extLst>
      <p:ext uri="{BB962C8B-B14F-4D97-AF65-F5344CB8AC3E}">
        <p14:creationId xmlns:p14="http://schemas.microsoft.com/office/powerpoint/2010/main" val="264706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FF32C-1D93-3368-E3BF-3F9407970C87}"/>
              </a:ext>
            </a:extLst>
          </p:cNvPr>
          <p:cNvSpPr>
            <a:spLocks noGrp="1"/>
          </p:cNvSpPr>
          <p:nvPr>
            <p:ph type="title"/>
          </p:nvPr>
        </p:nvSpPr>
        <p:spPr/>
        <p:txBody>
          <a:bodyPr/>
          <a:lstStyle/>
          <a:p>
            <a:r>
              <a:rPr lang="en-CA" dirty="0"/>
              <a:t>Interpolation</a:t>
            </a:r>
          </a:p>
        </p:txBody>
      </p:sp>
      <p:sp>
        <p:nvSpPr>
          <p:cNvPr id="3" name="Content Placeholder 2">
            <a:extLst>
              <a:ext uri="{FF2B5EF4-FFF2-40B4-BE49-F238E27FC236}">
                <a16:creationId xmlns:a16="http://schemas.microsoft.com/office/drawing/2014/main" id="{14A9D7AC-E0BF-62CC-13DA-DE880E051A92}"/>
              </a:ext>
            </a:extLst>
          </p:cNvPr>
          <p:cNvSpPr>
            <a:spLocks noGrp="1"/>
          </p:cNvSpPr>
          <p:nvPr>
            <p:ph idx="1"/>
          </p:nvPr>
        </p:nvSpPr>
        <p:spPr>
          <a:xfrm>
            <a:off x="427653" y="1471061"/>
            <a:ext cx="4788159" cy="4351338"/>
          </a:xfrm>
        </p:spPr>
        <p:txBody>
          <a:bodyPr>
            <a:normAutofit/>
          </a:bodyPr>
          <a:lstStyle/>
          <a:p>
            <a:r>
              <a:rPr lang="en-CA" sz="2000" dirty="0"/>
              <a:t>We want to slow motion all movements that have shorter length of movement using interpolation. So we should not pick points after the motion time, instead, we should expand the time!!!!</a:t>
            </a:r>
          </a:p>
          <a:p>
            <a:pPr marL="0" indent="0">
              <a:buNone/>
            </a:pPr>
            <a:endParaRPr lang="en-CA" sz="2000" dirty="0">
              <a:solidFill>
                <a:srgbClr val="FF0000"/>
              </a:solidFill>
              <a:highlight>
                <a:srgbClr val="FFFF00"/>
              </a:highlight>
            </a:endParaRPr>
          </a:p>
        </p:txBody>
      </p:sp>
      <p:pic>
        <p:nvPicPr>
          <p:cNvPr id="6" name="Picture 5">
            <a:extLst>
              <a:ext uri="{FF2B5EF4-FFF2-40B4-BE49-F238E27FC236}">
                <a16:creationId xmlns:a16="http://schemas.microsoft.com/office/drawing/2014/main" id="{907956F4-9238-B6B7-C99B-96A346667004}"/>
              </a:ext>
            </a:extLst>
          </p:cNvPr>
          <p:cNvPicPr>
            <a:picLocks noChangeAspect="1"/>
          </p:cNvPicPr>
          <p:nvPr/>
        </p:nvPicPr>
        <p:blipFill>
          <a:blip r:embed="rId2"/>
          <a:stretch>
            <a:fillRect/>
          </a:stretch>
        </p:blipFill>
        <p:spPr>
          <a:xfrm>
            <a:off x="6033610" y="567981"/>
            <a:ext cx="5730737" cy="5852667"/>
          </a:xfrm>
          <a:prstGeom prst="rect">
            <a:avLst/>
          </a:prstGeom>
        </p:spPr>
      </p:pic>
    </p:spTree>
    <p:extLst>
      <p:ext uri="{BB962C8B-B14F-4D97-AF65-F5344CB8AC3E}">
        <p14:creationId xmlns:p14="http://schemas.microsoft.com/office/powerpoint/2010/main" val="329268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8AEFD-5032-BC92-44FD-2CFE6385E9DB}"/>
              </a:ext>
            </a:extLst>
          </p:cNvPr>
          <p:cNvSpPr>
            <a:spLocks noGrp="1"/>
          </p:cNvSpPr>
          <p:nvPr>
            <p:ph type="title"/>
          </p:nvPr>
        </p:nvSpPr>
        <p:spPr/>
        <p:txBody>
          <a:bodyPr/>
          <a:lstStyle/>
          <a:p>
            <a:endParaRPr lang="en-CA"/>
          </a:p>
        </p:txBody>
      </p:sp>
      <p:pic>
        <p:nvPicPr>
          <p:cNvPr id="11" name="Content Placeholder 10">
            <a:extLst>
              <a:ext uri="{FF2B5EF4-FFF2-40B4-BE49-F238E27FC236}">
                <a16:creationId xmlns:a16="http://schemas.microsoft.com/office/drawing/2014/main" id="{8FF0F5D6-0082-B11C-EEF7-8F27D7AAACF6}"/>
              </a:ext>
            </a:extLst>
          </p:cNvPr>
          <p:cNvPicPr>
            <a:picLocks noGrp="1" noChangeAspect="1"/>
          </p:cNvPicPr>
          <p:nvPr>
            <p:ph idx="1"/>
          </p:nvPr>
        </p:nvPicPr>
        <p:blipFill>
          <a:blip r:embed="rId2"/>
          <a:stretch>
            <a:fillRect/>
          </a:stretch>
        </p:blipFill>
        <p:spPr>
          <a:xfrm>
            <a:off x="5219931" y="3447240"/>
            <a:ext cx="3283618" cy="3289790"/>
          </a:xfrm>
        </p:spPr>
      </p:pic>
      <p:pic>
        <p:nvPicPr>
          <p:cNvPr id="5" name="Picture 4">
            <a:extLst>
              <a:ext uri="{FF2B5EF4-FFF2-40B4-BE49-F238E27FC236}">
                <a16:creationId xmlns:a16="http://schemas.microsoft.com/office/drawing/2014/main" id="{E441805E-BEF6-FF4F-2ADE-1480C6AFA919}"/>
              </a:ext>
            </a:extLst>
          </p:cNvPr>
          <p:cNvPicPr>
            <a:picLocks noChangeAspect="1"/>
          </p:cNvPicPr>
          <p:nvPr/>
        </p:nvPicPr>
        <p:blipFill>
          <a:blip r:embed="rId3"/>
          <a:stretch>
            <a:fillRect/>
          </a:stretch>
        </p:blipFill>
        <p:spPr>
          <a:xfrm>
            <a:off x="1134423" y="48542"/>
            <a:ext cx="3430080" cy="3380458"/>
          </a:xfrm>
          <a:prstGeom prst="rect">
            <a:avLst/>
          </a:prstGeom>
        </p:spPr>
      </p:pic>
      <p:pic>
        <p:nvPicPr>
          <p:cNvPr id="7" name="Picture 6">
            <a:extLst>
              <a:ext uri="{FF2B5EF4-FFF2-40B4-BE49-F238E27FC236}">
                <a16:creationId xmlns:a16="http://schemas.microsoft.com/office/drawing/2014/main" id="{BEA21CBF-A219-3952-71E1-C8D5FAD2162F}"/>
              </a:ext>
            </a:extLst>
          </p:cNvPr>
          <p:cNvPicPr>
            <a:picLocks noChangeAspect="1"/>
          </p:cNvPicPr>
          <p:nvPr/>
        </p:nvPicPr>
        <p:blipFill>
          <a:blip r:embed="rId4"/>
          <a:stretch>
            <a:fillRect/>
          </a:stretch>
        </p:blipFill>
        <p:spPr>
          <a:xfrm>
            <a:off x="5149975" y="36673"/>
            <a:ext cx="3283617" cy="3308030"/>
          </a:xfrm>
          <a:prstGeom prst="rect">
            <a:avLst/>
          </a:prstGeom>
        </p:spPr>
      </p:pic>
      <p:pic>
        <p:nvPicPr>
          <p:cNvPr id="9" name="Picture 8">
            <a:extLst>
              <a:ext uri="{FF2B5EF4-FFF2-40B4-BE49-F238E27FC236}">
                <a16:creationId xmlns:a16="http://schemas.microsoft.com/office/drawing/2014/main" id="{D08E43D4-6549-C944-BFEA-940A6DF4E7D6}"/>
              </a:ext>
            </a:extLst>
          </p:cNvPr>
          <p:cNvPicPr>
            <a:picLocks noChangeAspect="1"/>
          </p:cNvPicPr>
          <p:nvPr/>
        </p:nvPicPr>
        <p:blipFill>
          <a:blip r:embed="rId5"/>
          <a:stretch>
            <a:fillRect/>
          </a:stretch>
        </p:blipFill>
        <p:spPr>
          <a:xfrm>
            <a:off x="1134423" y="3429000"/>
            <a:ext cx="3320398" cy="3308030"/>
          </a:xfrm>
          <a:prstGeom prst="rect">
            <a:avLst/>
          </a:prstGeom>
        </p:spPr>
      </p:pic>
      <p:sp>
        <p:nvSpPr>
          <p:cNvPr id="12" name="TextBox 11">
            <a:extLst>
              <a:ext uri="{FF2B5EF4-FFF2-40B4-BE49-F238E27FC236}">
                <a16:creationId xmlns:a16="http://schemas.microsoft.com/office/drawing/2014/main" id="{BAC98941-86E1-6EC1-0BF9-56AE8B6E9940}"/>
              </a:ext>
            </a:extLst>
          </p:cNvPr>
          <p:cNvSpPr txBox="1"/>
          <p:nvPr/>
        </p:nvSpPr>
        <p:spPr>
          <a:xfrm>
            <a:off x="858167" y="1690688"/>
            <a:ext cx="793102" cy="369332"/>
          </a:xfrm>
          <a:prstGeom prst="rect">
            <a:avLst/>
          </a:prstGeom>
          <a:noFill/>
        </p:spPr>
        <p:txBody>
          <a:bodyPr wrap="square" rtlCol="0">
            <a:spAutoFit/>
          </a:bodyPr>
          <a:lstStyle/>
          <a:p>
            <a:r>
              <a:rPr lang="en-CA" dirty="0"/>
              <a:t>Input</a:t>
            </a:r>
          </a:p>
        </p:txBody>
      </p:sp>
      <p:sp>
        <p:nvSpPr>
          <p:cNvPr id="14" name="TextBox 13">
            <a:extLst>
              <a:ext uri="{FF2B5EF4-FFF2-40B4-BE49-F238E27FC236}">
                <a16:creationId xmlns:a16="http://schemas.microsoft.com/office/drawing/2014/main" id="{BC068875-0FE2-0D68-6B0C-0119961F3DA3}"/>
              </a:ext>
            </a:extLst>
          </p:cNvPr>
          <p:cNvSpPr txBox="1"/>
          <p:nvPr/>
        </p:nvSpPr>
        <p:spPr>
          <a:xfrm>
            <a:off x="4753424" y="1608559"/>
            <a:ext cx="793102" cy="369332"/>
          </a:xfrm>
          <a:prstGeom prst="rect">
            <a:avLst/>
          </a:prstGeom>
          <a:noFill/>
        </p:spPr>
        <p:txBody>
          <a:bodyPr wrap="square" rtlCol="0">
            <a:spAutoFit/>
          </a:bodyPr>
          <a:lstStyle/>
          <a:p>
            <a:r>
              <a:rPr lang="en-CA" dirty="0"/>
              <a:t>FC1</a:t>
            </a:r>
          </a:p>
        </p:txBody>
      </p:sp>
      <p:sp>
        <p:nvSpPr>
          <p:cNvPr id="15" name="TextBox 14">
            <a:extLst>
              <a:ext uri="{FF2B5EF4-FFF2-40B4-BE49-F238E27FC236}">
                <a16:creationId xmlns:a16="http://schemas.microsoft.com/office/drawing/2014/main" id="{33DA91AF-A352-BE84-97BB-26EF0E31C624}"/>
              </a:ext>
            </a:extLst>
          </p:cNvPr>
          <p:cNvSpPr txBox="1"/>
          <p:nvPr/>
        </p:nvSpPr>
        <p:spPr>
          <a:xfrm>
            <a:off x="737872" y="5058300"/>
            <a:ext cx="793102" cy="369332"/>
          </a:xfrm>
          <a:prstGeom prst="rect">
            <a:avLst/>
          </a:prstGeom>
          <a:noFill/>
        </p:spPr>
        <p:txBody>
          <a:bodyPr wrap="square" rtlCol="0">
            <a:spAutoFit/>
          </a:bodyPr>
          <a:lstStyle/>
          <a:p>
            <a:r>
              <a:rPr lang="en-CA" dirty="0"/>
              <a:t>FC2</a:t>
            </a:r>
          </a:p>
        </p:txBody>
      </p:sp>
      <p:sp>
        <p:nvSpPr>
          <p:cNvPr id="16" name="TextBox 15">
            <a:extLst>
              <a:ext uri="{FF2B5EF4-FFF2-40B4-BE49-F238E27FC236}">
                <a16:creationId xmlns:a16="http://schemas.microsoft.com/office/drawing/2014/main" id="{928414B4-9ECC-2449-FD9D-7BFDB7BBA757}"/>
              </a:ext>
            </a:extLst>
          </p:cNvPr>
          <p:cNvSpPr txBox="1"/>
          <p:nvPr/>
        </p:nvSpPr>
        <p:spPr>
          <a:xfrm>
            <a:off x="4753424" y="5058300"/>
            <a:ext cx="793102" cy="369332"/>
          </a:xfrm>
          <a:prstGeom prst="rect">
            <a:avLst/>
          </a:prstGeom>
          <a:noFill/>
        </p:spPr>
        <p:txBody>
          <a:bodyPr wrap="square" rtlCol="0">
            <a:spAutoFit/>
          </a:bodyPr>
          <a:lstStyle/>
          <a:p>
            <a:r>
              <a:rPr lang="en-CA" dirty="0"/>
              <a:t>FC3</a:t>
            </a:r>
          </a:p>
        </p:txBody>
      </p:sp>
      <p:sp>
        <p:nvSpPr>
          <p:cNvPr id="13" name="Rectangle: Rounded Corners 12">
            <a:extLst>
              <a:ext uri="{FF2B5EF4-FFF2-40B4-BE49-F238E27FC236}">
                <a16:creationId xmlns:a16="http://schemas.microsoft.com/office/drawing/2014/main" id="{F86EA90D-3428-4B07-EB0C-5A5A48669B7A}"/>
              </a:ext>
            </a:extLst>
          </p:cNvPr>
          <p:cNvSpPr/>
          <p:nvPr/>
        </p:nvSpPr>
        <p:spPr>
          <a:xfrm>
            <a:off x="8830143" y="951401"/>
            <a:ext cx="2474168" cy="47866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a:buNone/>
            </a:pPr>
            <a:r>
              <a:rPr lang="en-CA" sz="1400" b="1" dirty="0">
                <a:solidFill>
                  <a:srgbClr val="000000"/>
                </a:solidFill>
                <a:latin typeface="Century Gothic" panose="020B0502020202020204" pitchFamily="34" charset="0"/>
              </a:rPr>
              <a:t>0: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checking_watch</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a:t>
            </a:r>
            <a:r>
              <a:rPr lang="en-CA" sz="1400" b="1" i="0" dirty="0">
                <a:solidFill>
                  <a:srgbClr val="000000"/>
                </a:solidFill>
                <a:effectLst/>
                <a:latin typeface="Century Gothic" panose="020B0502020202020204" pitchFamily="34" charset="0"/>
              </a:rPr>
              <a:t> 'crawling’</a:t>
            </a:r>
          </a:p>
          <a:p>
            <a:pPr marL="0" indent="0">
              <a:buNone/>
            </a:pPr>
            <a:r>
              <a:rPr lang="en-CA" sz="1400" b="1" dirty="0">
                <a:solidFill>
                  <a:srgbClr val="000000"/>
                </a:solidFill>
                <a:latin typeface="Century Gothic" panose="020B0502020202020204" pitchFamily="34" charset="0"/>
              </a:rPr>
              <a:t>2: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cross_legged_sitting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3:</a:t>
            </a:r>
            <a:r>
              <a:rPr lang="en-CA" sz="1400" b="1" i="0" dirty="0">
                <a:solidFill>
                  <a:srgbClr val="000000"/>
                </a:solidFill>
                <a:effectLst/>
                <a:latin typeface="Century Gothic" panose="020B0502020202020204" pitchFamily="34" charset="0"/>
              </a:rPr>
              <a:t> 'crossarms’</a:t>
            </a:r>
          </a:p>
          <a:p>
            <a:pPr marL="0" indent="0">
              <a:buNone/>
            </a:pPr>
            <a:r>
              <a:rPr lang="en-CA" sz="1400" b="1" dirty="0">
                <a:solidFill>
                  <a:srgbClr val="000000"/>
                </a:solidFill>
                <a:latin typeface="Century Gothic" panose="020B0502020202020204" pitchFamily="34" charset="0"/>
              </a:rPr>
              <a:t>4:</a:t>
            </a:r>
            <a:r>
              <a:rPr lang="en-CA" sz="1400" b="1" i="0" dirty="0">
                <a:solidFill>
                  <a:srgbClr val="000000"/>
                </a:solidFill>
                <a:effectLst/>
                <a:latin typeface="Century Gothic" panose="020B0502020202020204" pitchFamily="34" charset="0"/>
              </a:rPr>
              <a:t>'hand_clapping’</a:t>
            </a:r>
          </a:p>
          <a:p>
            <a:pPr marL="0" indent="0">
              <a:buNone/>
            </a:pPr>
            <a:r>
              <a:rPr lang="en-CA" sz="1400" b="1" dirty="0">
                <a:solidFill>
                  <a:srgbClr val="000000"/>
                </a:solidFill>
                <a:latin typeface="Century Gothic" panose="020B0502020202020204" pitchFamily="34" charset="0"/>
              </a:rPr>
              <a:t>5: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hand_waving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6: </a:t>
            </a:r>
            <a:r>
              <a:rPr lang="en-CA" sz="1400" b="1" i="0" dirty="0">
                <a:solidFill>
                  <a:srgbClr val="000000"/>
                </a:solidFill>
                <a:effectLst/>
                <a:latin typeface="Century Gothic" panose="020B0502020202020204" pitchFamily="34" charset="0"/>
              </a:rPr>
              <a:t>'jogging’</a:t>
            </a:r>
          </a:p>
          <a:p>
            <a:pPr marL="0" indent="0">
              <a:buNone/>
            </a:pPr>
            <a:r>
              <a:rPr lang="en-CA" sz="1400" b="1" dirty="0">
                <a:solidFill>
                  <a:srgbClr val="000000"/>
                </a:solidFill>
                <a:latin typeface="Century Gothic" panose="020B0502020202020204" pitchFamily="34" charset="0"/>
              </a:rPr>
              <a:t>7:</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jumping_jacks</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8:</a:t>
            </a:r>
            <a:r>
              <a:rPr lang="en-CA" sz="1400" b="1" i="0" dirty="0">
                <a:solidFill>
                  <a:srgbClr val="000000"/>
                </a:solidFill>
                <a:effectLst/>
                <a:latin typeface="Century Gothic" panose="020B0502020202020204" pitchFamily="34" charset="0"/>
              </a:rPr>
              <a:t> 'kicking’</a:t>
            </a:r>
          </a:p>
          <a:p>
            <a:pPr marL="0" indent="0">
              <a:buNone/>
            </a:pPr>
            <a:r>
              <a:rPr lang="en-CA" sz="1400" b="1" dirty="0">
                <a:solidFill>
                  <a:srgbClr val="000000"/>
                </a:solidFill>
                <a:latin typeface="Century Gothic" panose="020B0502020202020204" pitchFamily="34" charset="0"/>
              </a:rPr>
              <a:t>9:</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phone_talking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10:</a:t>
            </a:r>
            <a:r>
              <a:rPr lang="en-CA" sz="1400" b="1" i="0" dirty="0">
                <a:solidFill>
                  <a:srgbClr val="000000"/>
                </a:solidFill>
                <a:effectLst/>
                <a:latin typeface="Century Gothic" panose="020B0502020202020204" pitchFamily="34" charset="0"/>
              </a:rPr>
              <a:t> 'pointing’</a:t>
            </a:r>
          </a:p>
          <a:p>
            <a:pPr marL="0" indent="0">
              <a:buNone/>
            </a:pPr>
            <a:r>
              <a:rPr lang="en-CA" sz="1400" b="1" dirty="0">
                <a:solidFill>
                  <a:srgbClr val="000000"/>
                </a:solidFill>
                <a:latin typeface="Century Gothic" panose="020B0502020202020204" pitchFamily="34" charset="0"/>
              </a:rPr>
              <a:t>11:</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running_in_spot</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12:</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scratching_head</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13:</a:t>
            </a:r>
            <a:r>
              <a:rPr lang="en-CA" sz="1400" b="1" i="0" dirty="0">
                <a:solidFill>
                  <a:srgbClr val="000000"/>
                </a:solidFill>
                <a:effectLst/>
                <a:latin typeface="Century Gothic" panose="020B0502020202020204" pitchFamily="34" charset="0"/>
              </a:rPr>
              <a:t> 'sideways’</a:t>
            </a:r>
          </a:p>
          <a:p>
            <a:pPr marL="0" indent="0">
              <a:buNone/>
            </a:pPr>
            <a:r>
              <a:rPr lang="en-CA" sz="1400" b="1" i="0" dirty="0">
                <a:solidFill>
                  <a:srgbClr val="000000"/>
                </a:solidFill>
                <a:effectLst/>
                <a:latin typeface="Century Gothic" panose="020B0502020202020204" pitchFamily="34" charset="0"/>
              </a:rPr>
              <a:t>14: '</a:t>
            </a:r>
            <a:r>
              <a:rPr lang="en-CA" sz="1400" b="1" i="0" dirty="0" err="1">
                <a:solidFill>
                  <a:srgbClr val="000000"/>
                </a:solidFill>
                <a:effectLst/>
                <a:latin typeface="Century Gothic" panose="020B0502020202020204" pitchFamily="34" charset="0"/>
              </a:rPr>
              <a:t>sitting_down</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15: 'stretching’</a:t>
            </a:r>
          </a:p>
          <a:p>
            <a:pPr marL="0" indent="0">
              <a:buNone/>
            </a:pPr>
            <a:r>
              <a:rPr lang="en-CA" sz="1400" b="1" i="0" dirty="0">
                <a:solidFill>
                  <a:srgbClr val="000000"/>
                </a:solidFill>
                <a:effectLst/>
                <a:latin typeface="Century Gothic" panose="020B0502020202020204" pitchFamily="34" charset="0"/>
              </a:rPr>
              <a:t>16:  '</a:t>
            </a:r>
            <a:r>
              <a:rPr lang="en-CA" sz="1400" b="1" i="0" dirty="0" err="1">
                <a:solidFill>
                  <a:srgbClr val="000000"/>
                </a:solidFill>
                <a:effectLst/>
                <a:latin typeface="Century Gothic" panose="020B0502020202020204" pitchFamily="34" charset="0"/>
              </a:rPr>
              <a:t>taking_photo</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17: 'throw/catch’</a:t>
            </a:r>
          </a:p>
          <a:p>
            <a:pPr marL="0" indent="0">
              <a:buNone/>
            </a:pPr>
            <a:r>
              <a:rPr lang="en-CA" sz="1400" b="1" i="0" dirty="0">
                <a:solidFill>
                  <a:srgbClr val="000000"/>
                </a:solidFill>
                <a:effectLst/>
                <a:latin typeface="Century Gothic" panose="020B0502020202020204" pitchFamily="34" charset="0"/>
              </a:rPr>
              <a:t>18: '</a:t>
            </a:r>
            <a:r>
              <a:rPr lang="en-CA" sz="1400" b="1" i="0" dirty="0" err="1">
                <a:solidFill>
                  <a:srgbClr val="000000"/>
                </a:solidFill>
                <a:effectLst/>
                <a:latin typeface="Century Gothic" panose="020B0502020202020204" pitchFamily="34" charset="0"/>
              </a:rPr>
              <a:t>vertical_jumping</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19: 'walking'</a:t>
            </a:r>
            <a:endParaRPr lang="en-CA" sz="1400" b="1" dirty="0">
              <a:latin typeface="Century Gothic" panose="020B0502020202020204" pitchFamily="34" charset="0"/>
            </a:endParaRPr>
          </a:p>
        </p:txBody>
      </p:sp>
    </p:spTree>
    <p:extLst>
      <p:ext uri="{BB962C8B-B14F-4D97-AF65-F5344CB8AC3E}">
        <p14:creationId xmlns:p14="http://schemas.microsoft.com/office/powerpoint/2010/main" val="275705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7B1-7E41-5E58-FE77-55AC4653C138}"/>
              </a:ext>
            </a:extLst>
          </p:cNvPr>
          <p:cNvSpPr>
            <a:spLocks noGrp="1"/>
          </p:cNvSpPr>
          <p:nvPr>
            <p:ph type="title"/>
          </p:nvPr>
        </p:nvSpPr>
        <p:spPr>
          <a:xfrm>
            <a:off x="838200" y="365126"/>
            <a:ext cx="10515600" cy="959822"/>
          </a:xfrm>
        </p:spPr>
        <p:txBody>
          <a:bodyPr/>
          <a:lstStyle/>
          <a:p>
            <a:r>
              <a:rPr lang="en-CA" dirty="0"/>
              <a:t>Discriminative analysis on test data</a:t>
            </a:r>
          </a:p>
        </p:txBody>
      </p:sp>
      <p:pic>
        <p:nvPicPr>
          <p:cNvPr id="9" name="Content Placeholder 8">
            <a:extLst>
              <a:ext uri="{FF2B5EF4-FFF2-40B4-BE49-F238E27FC236}">
                <a16:creationId xmlns:a16="http://schemas.microsoft.com/office/drawing/2014/main" id="{4CC9E3FC-C98C-AAF2-8209-496124E6D6CF}"/>
              </a:ext>
            </a:extLst>
          </p:cNvPr>
          <p:cNvPicPr>
            <a:picLocks noGrp="1" noChangeAspect="1"/>
          </p:cNvPicPr>
          <p:nvPr>
            <p:ph idx="1"/>
          </p:nvPr>
        </p:nvPicPr>
        <p:blipFill>
          <a:blip r:embed="rId2"/>
          <a:stretch>
            <a:fillRect/>
          </a:stretch>
        </p:blipFill>
        <p:spPr>
          <a:xfrm>
            <a:off x="737709" y="4206402"/>
            <a:ext cx="4340498" cy="2148103"/>
          </a:xfrm>
        </p:spPr>
      </p:pic>
      <p:pic>
        <p:nvPicPr>
          <p:cNvPr id="5" name="Picture 4">
            <a:extLst>
              <a:ext uri="{FF2B5EF4-FFF2-40B4-BE49-F238E27FC236}">
                <a16:creationId xmlns:a16="http://schemas.microsoft.com/office/drawing/2014/main" id="{346A88DC-0E0E-2E34-E65D-8F147BE90106}"/>
              </a:ext>
            </a:extLst>
          </p:cNvPr>
          <p:cNvPicPr>
            <a:picLocks noChangeAspect="1"/>
          </p:cNvPicPr>
          <p:nvPr/>
        </p:nvPicPr>
        <p:blipFill>
          <a:blip r:embed="rId3"/>
          <a:stretch>
            <a:fillRect/>
          </a:stretch>
        </p:blipFill>
        <p:spPr>
          <a:xfrm>
            <a:off x="737708" y="1785946"/>
            <a:ext cx="4340498" cy="2173890"/>
          </a:xfrm>
          <a:prstGeom prst="rect">
            <a:avLst/>
          </a:prstGeom>
        </p:spPr>
      </p:pic>
      <p:pic>
        <p:nvPicPr>
          <p:cNvPr id="7" name="Picture 6">
            <a:extLst>
              <a:ext uri="{FF2B5EF4-FFF2-40B4-BE49-F238E27FC236}">
                <a16:creationId xmlns:a16="http://schemas.microsoft.com/office/drawing/2014/main" id="{6705AF98-65DE-74C9-F09D-F40D7CF0C468}"/>
              </a:ext>
            </a:extLst>
          </p:cNvPr>
          <p:cNvPicPr>
            <a:picLocks noChangeAspect="1"/>
          </p:cNvPicPr>
          <p:nvPr/>
        </p:nvPicPr>
        <p:blipFill>
          <a:blip r:embed="rId4"/>
          <a:stretch>
            <a:fillRect/>
          </a:stretch>
        </p:blipFill>
        <p:spPr>
          <a:xfrm>
            <a:off x="5368604" y="1793494"/>
            <a:ext cx="4534474" cy="2226991"/>
          </a:xfrm>
          <a:prstGeom prst="rect">
            <a:avLst/>
          </a:prstGeom>
        </p:spPr>
      </p:pic>
      <p:pic>
        <p:nvPicPr>
          <p:cNvPr id="11" name="Picture 10">
            <a:extLst>
              <a:ext uri="{FF2B5EF4-FFF2-40B4-BE49-F238E27FC236}">
                <a16:creationId xmlns:a16="http://schemas.microsoft.com/office/drawing/2014/main" id="{1E97BEEC-B941-1DAF-51DF-B8E3D5F70804}"/>
              </a:ext>
            </a:extLst>
          </p:cNvPr>
          <p:cNvPicPr>
            <a:picLocks noChangeAspect="1"/>
          </p:cNvPicPr>
          <p:nvPr/>
        </p:nvPicPr>
        <p:blipFill>
          <a:blip r:embed="rId5"/>
          <a:stretch>
            <a:fillRect/>
          </a:stretch>
        </p:blipFill>
        <p:spPr>
          <a:xfrm>
            <a:off x="5368604" y="4206402"/>
            <a:ext cx="4534474" cy="2148104"/>
          </a:xfrm>
          <a:prstGeom prst="rect">
            <a:avLst/>
          </a:prstGeom>
        </p:spPr>
      </p:pic>
      <p:pic>
        <p:nvPicPr>
          <p:cNvPr id="13" name="Picture 12">
            <a:extLst>
              <a:ext uri="{FF2B5EF4-FFF2-40B4-BE49-F238E27FC236}">
                <a16:creationId xmlns:a16="http://schemas.microsoft.com/office/drawing/2014/main" id="{95F75D0B-379D-58DD-2314-F0F68A2B97A5}"/>
              </a:ext>
            </a:extLst>
          </p:cNvPr>
          <p:cNvPicPr>
            <a:picLocks noChangeAspect="1"/>
          </p:cNvPicPr>
          <p:nvPr/>
        </p:nvPicPr>
        <p:blipFill>
          <a:blip r:embed="rId6"/>
          <a:stretch>
            <a:fillRect/>
          </a:stretch>
        </p:blipFill>
        <p:spPr>
          <a:xfrm>
            <a:off x="10193475" y="2391606"/>
            <a:ext cx="1469332" cy="3136459"/>
          </a:xfrm>
          <a:prstGeom prst="rect">
            <a:avLst/>
          </a:prstGeom>
        </p:spPr>
      </p:pic>
    </p:spTree>
    <p:extLst>
      <p:ext uri="{BB962C8B-B14F-4D97-AF65-F5344CB8AC3E}">
        <p14:creationId xmlns:p14="http://schemas.microsoft.com/office/powerpoint/2010/main" val="30979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t>Freq = 100sin0.3x added to both knee and shoulder</a:t>
            </a:r>
          </a:p>
        </p:txBody>
      </p:sp>
      <p:pic>
        <p:nvPicPr>
          <p:cNvPr id="5" name="Picture 4">
            <a:extLst>
              <a:ext uri="{FF2B5EF4-FFF2-40B4-BE49-F238E27FC236}">
                <a16:creationId xmlns:a16="http://schemas.microsoft.com/office/drawing/2014/main" id="{DB5FBFA5-AB91-7628-CB7B-9F29DD406528}"/>
              </a:ext>
            </a:extLst>
          </p:cNvPr>
          <p:cNvPicPr>
            <a:picLocks noChangeAspect="1"/>
          </p:cNvPicPr>
          <p:nvPr/>
        </p:nvPicPr>
        <p:blipFill>
          <a:blip r:embed="rId2"/>
          <a:stretch>
            <a:fillRect/>
          </a:stretch>
        </p:blipFill>
        <p:spPr>
          <a:xfrm>
            <a:off x="5653546" y="609725"/>
            <a:ext cx="5700254" cy="5883150"/>
          </a:xfrm>
          <a:prstGeom prst="rect">
            <a:avLst/>
          </a:prstGeom>
        </p:spPr>
      </p:pic>
    </p:spTree>
    <p:extLst>
      <p:ext uri="{BB962C8B-B14F-4D97-AF65-F5344CB8AC3E}">
        <p14:creationId xmlns:p14="http://schemas.microsoft.com/office/powerpoint/2010/main" val="921999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t>Freq = 100sin0.7x added to both knee and shoulder</a:t>
            </a:r>
          </a:p>
        </p:txBody>
      </p:sp>
      <p:pic>
        <p:nvPicPr>
          <p:cNvPr id="6" name="Picture 5">
            <a:extLst>
              <a:ext uri="{FF2B5EF4-FFF2-40B4-BE49-F238E27FC236}">
                <a16:creationId xmlns:a16="http://schemas.microsoft.com/office/drawing/2014/main" id="{24C0B203-8F9A-9F68-F517-7D7934EC2ECB}"/>
              </a:ext>
            </a:extLst>
          </p:cNvPr>
          <p:cNvPicPr>
            <a:picLocks noChangeAspect="1"/>
          </p:cNvPicPr>
          <p:nvPr/>
        </p:nvPicPr>
        <p:blipFill>
          <a:blip r:embed="rId2"/>
          <a:stretch>
            <a:fillRect/>
          </a:stretch>
        </p:blipFill>
        <p:spPr>
          <a:xfrm>
            <a:off x="5729753" y="571790"/>
            <a:ext cx="5624047" cy="5845047"/>
          </a:xfrm>
          <a:prstGeom prst="rect">
            <a:avLst/>
          </a:prstGeom>
        </p:spPr>
      </p:pic>
    </p:spTree>
    <p:extLst>
      <p:ext uri="{BB962C8B-B14F-4D97-AF65-F5344CB8AC3E}">
        <p14:creationId xmlns:p14="http://schemas.microsoft.com/office/powerpoint/2010/main" val="360453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t>Freq = 100sin0.7x added to ankle</a:t>
            </a:r>
          </a:p>
        </p:txBody>
      </p:sp>
      <p:pic>
        <p:nvPicPr>
          <p:cNvPr id="5" name="Picture 4">
            <a:extLst>
              <a:ext uri="{FF2B5EF4-FFF2-40B4-BE49-F238E27FC236}">
                <a16:creationId xmlns:a16="http://schemas.microsoft.com/office/drawing/2014/main" id="{87684E70-0F37-4116-01E7-60A1FEF9F8AB}"/>
              </a:ext>
            </a:extLst>
          </p:cNvPr>
          <p:cNvPicPr>
            <a:picLocks noChangeAspect="1"/>
          </p:cNvPicPr>
          <p:nvPr/>
        </p:nvPicPr>
        <p:blipFill>
          <a:blip r:embed="rId2"/>
          <a:stretch>
            <a:fillRect/>
          </a:stretch>
        </p:blipFill>
        <p:spPr>
          <a:xfrm>
            <a:off x="5322157" y="468373"/>
            <a:ext cx="5951736" cy="5921253"/>
          </a:xfrm>
          <a:prstGeom prst="rect">
            <a:avLst/>
          </a:prstGeom>
        </p:spPr>
      </p:pic>
    </p:spTree>
    <p:extLst>
      <p:ext uri="{BB962C8B-B14F-4D97-AF65-F5344CB8AC3E}">
        <p14:creationId xmlns:p14="http://schemas.microsoft.com/office/powerpoint/2010/main" val="273546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6C691-688A-5EC7-A6B1-A63741C6246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5C76045-5DAC-A839-2033-27255E23F3D6}"/>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485438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highlight>
                  <a:srgbClr val="FFFF00"/>
                </a:highlight>
              </a:rPr>
              <a:t>Freq = 100sin0.2x added to ankle</a:t>
            </a:r>
          </a:p>
          <a:p>
            <a:r>
              <a:rPr lang="en-CA" sz="1600" dirty="0"/>
              <a:t>Vertical jumping and kicking are mixing together while they have</a:t>
            </a:r>
          </a:p>
          <a:p>
            <a:pPr marL="0" indent="0">
              <a:buNone/>
            </a:pPr>
            <a:r>
              <a:rPr lang="en-CA" sz="1600" dirty="0"/>
              <a:t>been separated before!</a:t>
            </a:r>
          </a:p>
        </p:txBody>
      </p:sp>
      <p:pic>
        <p:nvPicPr>
          <p:cNvPr id="6" name="Picture 5">
            <a:extLst>
              <a:ext uri="{FF2B5EF4-FFF2-40B4-BE49-F238E27FC236}">
                <a16:creationId xmlns:a16="http://schemas.microsoft.com/office/drawing/2014/main" id="{CF879338-F053-C4C3-899C-C9EDC33BF3F4}"/>
              </a:ext>
            </a:extLst>
          </p:cNvPr>
          <p:cNvPicPr>
            <a:picLocks noChangeAspect="1"/>
          </p:cNvPicPr>
          <p:nvPr/>
        </p:nvPicPr>
        <p:blipFill>
          <a:blip r:embed="rId2"/>
          <a:stretch>
            <a:fillRect/>
          </a:stretch>
        </p:blipFill>
        <p:spPr>
          <a:xfrm>
            <a:off x="6485920" y="567442"/>
            <a:ext cx="5723116" cy="5723116"/>
          </a:xfrm>
          <a:prstGeom prst="rect">
            <a:avLst/>
          </a:prstGeom>
        </p:spPr>
      </p:pic>
      <p:pic>
        <p:nvPicPr>
          <p:cNvPr id="8" name="Picture 7">
            <a:extLst>
              <a:ext uri="{FF2B5EF4-FFF2-40B4-BE49-F238E27FC236}">
                <a16:creationId xmlns:a16="http://schemas.microsoft.com/office/drawing/2014/main" id="{BB90DDB1-E52B-49F9-5537-BF05B975F537}"/>
              </a:ext>
            </a:extLst>
          </p:cNvPr>
          <p:cNvPicPr>
            <a:picLocks noChangeAspect="1"/>
          </p:cNvPicPr>
          <p:nvPr/>
        </p:nvPicPr>
        <p:blipFill>
          <a:blip r:embed="rId3"/>
          <a:stretch>
            <a:fillRect/>
          </a:stretch>
        </p:blipFill>
        <p:spPr>
          <a:xfrm>
            <a:off x="1853271" y="3806194"/>
            <a:ext cx="4867880" cy="2382069"/>
          </a:xfrm>
          <a:prstGeom prst="rect">
            <a:avLst/>
          </a:prstGeom>
        </p:spPr>
      </p:pic>
      <p:pic>
        <p:nvPicPr>
          <p:cNvPr id="9" name="Picture 8">
            <a:extLst>
              <a:ext uri="{FF2B5EF4-FFF2-40B4-BE49-F238E27FC236}">
                <a16:creationId xmlns:a16="http://schemas.microsoft.com/office/drawing/2014/main" id="{A38FB894-D367-A2DD-805B-6DCB0DC7084E}"/>
              </a:ext>
            </a:extLst>
          </p:cNvPr>
          <p:cNvPicPr>
            <a:picLocks noChangeAspect="1"/>
          </p:cNvPicPr>
          <p:nvPr/>
        </p:nvPicPr>
        <p:blipFill>
          <a:blip r:embed="rId4"/>
          <a:stretch>
            <a:fillRect/>
          </a:stretch>
        </p:blipFill>
        <p:spPr>
          <a:xfrm>
            <a:off x="473555" y="3429000"/>
            <a:ext cx="1469332" cy="3136459"/>
          </a:xfrm>
          <a:prstGeom prst="rect">
            <a:avLst/>
          </a:prstGeom>
        </p:spPr>
      </p:pic>
    </p:spTree>
    <p:extLst>
      <p:ext uri="{BB962C8B-B14F-4D97-AF65-F5344CB8AC3E}">
        <p14:creationId xmlns:p14="http://schemas.microsoft.com/office/powerpoint/2010/main" val="260278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t>Freq = 100sin0.3x added to wrist</a:t>
            </a:r>
          </a:p>
        </p:txBody>
      </p:sp>
      <p:pic>
        <p:nvPicPr>
          <p:cNvPr id="9" name="Picture 8">
            <a:extLst>
              <a:ext uri="{FF2B5EF4-FFF2-40B4-BE49-F238E27FC236}">
                <a16:creationId xmlns:a16="http://schemas.microsoft.com/office/drawing/2014/main" id="{A38FB894-D367-A2DD-805B-6DCB0DC7084E}"/>
              </a:ext>
            </a:extLst>
          </p:cNvPr>
          <p:cNvPicPr>
            <a:picLocks noChangeAspect="1"/>
          </p:cNvPicPr>
          <p:nvPr/>
        </p:nvPicPr>
        <p:blipFill>
          <a:blip r:embed="rId2"/>
          <a:stretch>
            <a:fillRect/>
          </a:stretch>
        </p:blipFill>
        <p:spPr>
          <a:xfrm>
            <a:off x="473555" y="3429000"/>
            <a:ext cx="1469332" cy="3136459"/>
          </a:xfrm>
          <a:prstGeom prst="rect">
            <a:avLst/>
          </a:prstGeom>
        </p:spPr>
      </p:pic>
      <p:pic>
        <p:nvPicPr>
          <p:cNvPr id="5" name="Picture 4">
            <a:extLst>
              <a:ext uri="{FF2B5EF4-FFF2-40B4-BE49-F238E27FC236}">
                <a16:creationId xmlns:a16="http://schemas.microsoft.com/office/drawing/2014/main" id="{1B1EF23A-E1E1-3376-2CFE-8C1BBFB7FFCB}"/>
              </a:ext>
            </a:extLst>
          </p:cNvPr>
          <p:cNvPicPr>
            <a:picLocks noChangeAspect="1"/>
          </p:cNvPicPr>
          <p:nvPr/>
        </p:nvPicPr>
        <p:blipFill>
          <a:blip r:embed="rId3"/>
          <a:stretch>
            <a:fillRect/>
          </a:stretch>
        </p:blipFill>
        <p:spPr>
          <a:xfrm>
            <a:off x="6537470" y="234718"/>
            <a:ext cx="5654530" cy="5959356"/>
          </a:xfrm>
          <a:prstGeom prst="rect">
            <a:avLst/>
          </a:prstGeom>
        </p:spPr>
      </p:pic>
      <p:pic>
        <p:nvPicPr>
          <p:cNvPr id="10" name="Picture 9">
            <a:extLst>
              <a:ext uri="{FF2B5EF4-FFF2-40B4-BE49-F238E27FC236}">
                <a16:creationId xmlns:a16="http://schemas.microsoft.com/office/drawing/2014/main" id="{C126FA4F-0DE7-7637-9FDC-D89B6CC7D49E}"/>
              </a:ext>
            </a:extLst>
          </p:cNvPr>
          <p:cNvPicPr>
            <a:picLocks noChangeAspect="1"/>
          </p:cNvPicPr>
          <p:nvPr/>
        </p:nvPicPr>
        <p:blipFill>
          <a:blip r:embed="rId4"/>
          <a:stretch>
            <a:fillRect/>
          </a:stretch>
        </p:blipFill>
        <p:spPr>
          <a:xfrm>
            <a:off x="1942887" y="3692104"/>
            <a:ext cx="4745006" cy="2332291"/>
          </a:xfrm>
          <a:prstGeom prst="rect">
            <a:avLst/>
          </a:prstGeom>
        </p:spPr>
      </p:pic>
    </p:spTree>
    <p:extLst>
      <p:ext uri="{BB962C8B-B14F-4D97-AF65-F5344CB8AC3E}">
        <p14:creationId xmlns:p14="http://schemas.microsoft.com/office/powerpoint/2010/main" val="555050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E2BC-95BD-2875-24D9-9AF79C079149}"/>
              </a:ext>
            </a:extLst>
          </p:cNvPr>
          <p:cNvSpPr>
            <a:spLocks noGrp="1"/>
          </p:cNvSpPr>
          <p:nvPr>
            <p:ph type="title"/>
          </p:nvPr>
        </p:nvSpPr>
        <p:spPr/>
        <p:txBody>
          <a:bodyPr/>
          <a:lstStyle/>
          <a:p>
            <a:r>
              <a:rPr lang="en-CA" dirty="0"/>
              <a:t>Freq Analysis</a:t>
            </a:r>
          </a:p>
        </p:txBody>
      </p:sp>
      <p:sp>
        <p:nvSpPr>
          <p:cNvPr id="3" name="Content Placeholder 2">
            <a:extLst>
              <a:ext uri="{FF2B5EF4-FFF2-40B4-BE49-F238E27FC236}">
                <a16:creationId xmlns:a16="http://schemas.microsoft.com/office/drawing/2014/main" id="{6C19616C-2CAE-D4A1-7CBC-5616FC63B665}"/>
              </a:ext>
            </a:extLst>
          </p:cNvPr>
          <p:cNvSpPr>
            <a:spLocks noGrp="1"/>
          </p:cNvSpPr>
          <p:nvPr>
            <p:ph idx="1"/>
          </p:nvPr>
        </p:nvSpPr>
        <p:spPr>
          <a:xfrm>
            <a:off x="838200" y="1427584"/>
            <a:ext cx="10515600" cy="5065291"/>
          </a:xfrm>
        </p:spPr>
        <p:txBody>
          <a:bodyPr>
            <a:normAutofit/>
          </a:bodyPr>
          <a:lstStyle/>
          <a:p>
            <a:r>
              <a:rPr lang="en-CA" sz="1600" dirty="0"/>
              <a:t>Freq = 100sin0.8x added to wrist</a:t>
            </a:r>
          </a:p>
          <a:p>
            <a:r>
              <a:rPr lang="en-CA" sz="1600" dirty="0"/>
              <a:t>Siting down has been classified </a:t>
            </a:r>
          </a:p>
        </p:txBody>
      </p:sp>
      <p:pic>
        <p:nvPicPr>
          <p:cNvPr id="9" name="Picture 8">
            <a:extLst>
              <a:ext uri="{FF2B5EF4-FFF2-40B4-BE49-F238E27FC236}">
                <a16:creationId xmlns:a16="http://schemas.microsoft.com/office/drawing/2014/main" id="{A38FB894-D367-A2DD-805B-6DCB0DC7084E}"/>
              </a:ext>
            </a:extLst>
          </p:cNvPr>
          <p:cNvPicPr>
            <a:picLocks noChangeAspect="1"/>
          </p:cNvPicPr>
          <p:nvPr/>
        </p:nvPicPr>
        <p:blipFill>
          <a:blip r:embed="rId2"/>
          <a:stretch>
            <a:fillRect/>
          </a:stretch>
        </p:blipFill>
        <p:spPr>
          <a:xfrm>
            <a:off x="275958" y="2753147"/>
            <a:ext cx="1469332" cy="3136459"/>
          </a:xfrm>
          <a:prstGeom prst="rect">
            <a:avLst/>
          </a:prstGeom>
        </p:spPr>
      </p:pic>
      <p:pic>
        <p:nvPicPr>
          <p:cNvPr id="6" name="Picture 5">
            <a:extLst>
              <a:ext uri="{FF2B5EF4-FFF2-40B4-BE49-F238E27FC236}">
                <a16:creationId xmlns:a16="http://schemas.microsoft.com/office/drawing/2014/main" id="{16963A7B-2DCA-D446-64CC-A5E87EA3FFAF}"/>
              </a:ext>
            </a:extLst>
          </p:cNvPr>
          <p:cNvPicPr>
            <a:picLocks noChangeAspect="1"/>
          </p:cNvPicPr>
          <p:nvPr/>
        </p:nvPicPr>
        <p:blipFill>
          <a:blip r:embed="rId3"/>
          <a:stretch>
            <a:fillRect/>
          </a:stretch>
        </p:blipFill>
        <p:spPr>
          <a:xfrm>
            <a:off x="6526290" y="239562"/>
            <a:ext cx="5540220" cy="5852667"/>
          </a:xfrm>
          <a:prstGeom prst="rect">
            <a:avLst/>
          </a:prstGeom>
        </p:spPr>
      </p:pic>
      <p:pic>
        <p:nvPicPr>
          <p:cNvPr id="8" name="Picture 7">
            <a:extLst>
              <a:ext uri="{FF2B5EF4-FFF2-40B4-BE49-F238E27FC236}">
                <a16:creationId xmlns:a16="http://schemas.microsoft.com/office/drawing/2014/main" id="{C34BE2D7-1C73-0CD2-AC49-F2F7BDF4BC9C}"/>
              </a:ext>
            </a:extLst>
          </p:cNvPr>
          <p:cNvPicPr>
            <a:picLocks noChangeAspect="1"/>
          </p:cNvPicPr>
          <p:nvPr/>
        </p:nvPicPr>
        <p:blipFill>
          <a:blip r:embed="rId4"/>
          <a:stretch>
            <a:fillRect/>
          </a:stretch>
        </p:blipFill>
        <p:spPr>
          <a:xfrm>
            <a:off x="1745290" y="3172408"/>
            <a:ext cx="4898638" cy="2414062"/>
          </a:xfrm>
          <a:prstGeom prst="rect">
            <a:avLst/>
          </a:prstGeom>
        </p:spPr>
      </p:pic>
    </p:spTree>
    <p:extLst>
      <p:ext uri="{BB962C8B-B14F-4D97-AF65-F5344CB8AC3E}">
        <p14:creationId xmlns:p14="http://schemas.microsoft.com/office/powerpoint/2010/main" val="42508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45754-CEF9-0747-A086-8874558201B5}"/>
              </a:ext>
            </a:extLst>
          </p:cNvPr>
          <p:cNvSpPr>
            <a:spLocks noGrp="1"/>
          </p:cNvSpPr>
          <p:nvPr>
            <p:ph type="title"/>
          </p:nvPr>
        </p:nvSpPr>
        <p:spPr/>
        <p:txBody>
          <a:bodyPr/>
          <a:lstStyle/>
          <a:p>
            <a:r>
              <a:rPr lang="en-CA" dirty="0"/>
              <a:t>Effectiveness analysis by perturbation</a:t>
            </a:r>
          </a:p>
        </p:txBody>
      </p:sp>
      <p:sp>
        <p:nvSpPr>
          <p:cNvPr id="7" name="Content Placeholder 6">
            <a:extLst>
              <a:ext uri="{FF2B5EF4-FFF2-40B4-BE49-F238E27FC236}">
                <a16:creationId xmlns:a16="http://schemas.microsoft.com/office/drawing/2014/main" id="{DE562E95-4FF6-1772-4427-C69E4426978C}"/>
              </a:ext>
            </a:extLst>
          </p:cNvPr>
          <p:cNvSpPr>
            <a:spLocks noGrp="1"/>
          </p:cNvSpPr>
          <p:nvPr>
            <p:ph idx="1"/>
          </p:nvPr>
        </p:nvSpPr>
        <p:spPr/>
        <p:txBody>
          <a:bodyPr/>
          <a:lstStyle/>
          <a:p>
            <a:r>
              <a:rPr lang="en-CA" dirty="0"/>
              <a:t>Calculating this for all motions with presence of all different range of </a:t>
            </a:r>
            <a:r>
              <a:rPr lang="en-CA" dirty="0" err="1"/>
              <a:t>freqs</a:t>
            </a:r>
            <a:r>
              <a:rPr lang="en-CA" dirty="0"/>
              <a:t> and also giving 0 value instead of all different joints.</a:t>
            </a:r>
          </a:p>
          <a:p>
            <a:r>
              <a:rPr lang="en-CA" dirty="0"/>
              <a:t>https://eshedmargalit.com/dprime_calculator/</a:t>
            </a:r>
          </a:p>
        </p:txBody>
      </p:sp>
      <p:pic>
        <p:nvPicPr>
          <p:cNvPr id="9" name="Content Placeholder 4" descr="Diagram, schematic&#10;&#10;Description automatically generated">
            <a:extLst>
              <a:ext uri="{FF2B5EF4-FFF2-40B4-BE49-F238E27FC236}">
                <a16:creationId xmlns:a16="http://schemas.microsoft.com/office/drawing/2014/main" id="{A87D9BD7-DE11-7D45-21BD-E8F38B9B8C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363" y="3429000"/>
            <a:ext cx="1966130" cy="853514"/>
          </a:xfrm>
          <a:prstGeom prst="rect">
            <a:avLst/>
          </a:prstGeom>
        </p:spPr>
      </p:pic>
    </p:spTree>
    <p:extLst>
      <p:ext uri="{BB962C8B-B14F-4D97-AF65-F5344CB8AC3E}">
        <p14:creationId xmlns:p14="http://schemas.microsoft.com/office/powerpoint/2010/main" val="3344754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8C606F-0A15-98DA-3A72-D93860AE85F9}"/>
              </a:ext>
            </a:extLst>
          </p:cNvPr>
          <p:cNvPicPr>
            <a:picLocks noChangeAspect="1"/>
          </p:cNvPicPr>
          <p:nvPr/>
        </p:nvPicPr>
        <p:blipFill rotWithShape="1">
          <a:blip r:embed="rId2"/>
          <a:srcRect r="3402"/>
          <a:stretch/>
        </p:blipFill>
        <p:spPr>
          <a:xfrm>
            <a:off x="7713323" y="301236"/>
            <a:ext cx="3403239" cy="2983140"/>
          </a:xfrm>
          <a:prstGeom prst="rect">
            <a:avLst/>
          </a:prstGeom>
          <a:ln w="76200">
            <a:solidFill>
              <a:schemeClr val="accent6"/>
            </a:solidFill>
          </a:ln>
        </p:spPr>
      </p:pic>
      <p:pic>
        <p:nvPicPr>
          <p:cNvPr id="6" name="Picture 5" descr="A picture containing text, clock&#10;&#10;Description automatically generated">
            <a:extLst>
              <a:ext uri="{FF2B5EF4-FFF2-40B4-BE49-F238E27FC236}">
                <a16:creationId xmlns:a16="http://schemas.microsoft.com/office/drawing/2014/main" id="{BE34FE45-D031-9D83-2B7E-FEFEB4340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7" y="380959"/>
            <a:ext cx="3471227" cy="3192134"/>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269E3A63-15D5-4578-F20C-C5827B645A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2234" y="247617"/>
            <a:ext cx="3515343" cy="3232702"/>
          </a:xfrm>
          <a:prstGeom prst="rect">
            <a:avLst/>
          </a:prstGeom>
        </p:spPr>
      </p:pic>
      <p:pic>
        <p:nvPicPr>
          <p:cNvPr id="12" name="Picture 11" descr="A picture containing text, clock&#10;&#10;Description automatically generated">
            <a:extLst>
              <a:ext uri="{FF2B5EF4-FFF2-40B4-BE49-F238E27FC236}">
                <a16:creationId xmlns:a16="http://schemas.microsoft.com/office/drawing/2014/main" id="{3F2E4E71-EC82-289B-96AB-28EB8CD98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78607"/>
            <a:ext cx="3471227" cy="3192133"/>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C9110B89-D6C6-BB4E-EC69-3DFB67E9B6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1227" y="3665866"/>
            <a:ext cx="3471227" cy="3192134"/>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50E08199-96FD-823E-C499-99778F178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2903" y="3678607"/>
            <a:ext cx="3471227" cy="3192134"/>
          </a:xfrm>
          <a:prstGeom prst="rect">
            <a:avLst/>
          </a:prstGeom>
        </p:spPr>
      </p:pic>
    </p:spTree>
    <p:extLst>
      <p:ext uri="{BB962C8B-B14F-4D97-AF65-F5344CB8AC3E}">
        <p14:creationId xmlns:p14="http://schemas.microsoft.com/office/powerpoint/2010/main" val="420370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15E43A-750B-8AA6-8D9E-5E4233BFCCEA}"/>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6" name="Picture 5" descr="Graphical user interface&#10;&#10;Description automatically generated with medium confidence">
            <a:extLst>
              <a:ext uri="{FF2B5EF4-FFF2-40B4-BE49-F238E27FC236}">
                <a16:creationId xmlns:a16="http://schemas.microsoft.com/office/drawing/2014/main" id="{C0A06976-54B9-0D95-E205-FDE6D8EA6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2" y="68265"/>
            <a:ext cx="3840944" cy="3532124"/>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02E92AC0-740D-E6FD-82F3-9FF2FF864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594" y="68265"/>
            <a:ext cx="3759769" cy="3457476"/>
          </a:xfrm>
          <a:prstGeom prst="rect">
            <a:avLst/>
          </a:prstGeom>
        </p:spPr>
      </p:pic>
      <p:pic>
        <p:nvPicPr>
          <p:cNvPr id="12" name="Picture 11" descr="A picture containing text, clock&#10;&#10;Description automatically generated">
            <a:extLst>
              <a:ext uri="{FF2B5EF4-FFF2-40B4-BE49-F238E27FC236}">
                <a16:creationId xmlns:a16="http://schemas.microsoft.com/office/drawing/2014/main" id="{607A7774-83B3-9450-452D-9E2DCE38A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367" y="3655245"/>
            <a:ext cx="3380084" cy="3108319"/>
          </a:xfrm>
          <a:prstGeom prst="rect">
            <a:avLst/>
          </a:prstGeom>
        </p:spPr>
      </p:pic>
      <p:pic>
        <p:nvPicPr>
          <p:cNvPr id="14" name="Picture 13" descr="A picture containing text, clock&#10;&#10;Description automatically generated">
            <a:extLst>
              <a:ext uri="{FF2B5EF4-FFF2-40B4-BE49-F238E27FC236}">
                <a16:creationId xmlns:a16="http://schemas.microsoft.com/office/drawing/2014/main" id="{841B0181-FD89-BF9C-6485-BFD022034B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8594" y="3429000"/>
            <a:ext cx="3499390" cy="3218032"/>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B31F8A92-E773-CBBD-F7F3-B1561F1D07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7892" y="3487561"/>
            <a:ext cx="3499390" cy="3218032"/>
          </a:xfrm>
          <a:prstGeom prst="rect">
            <a:avLst/>
          </a:prstGeom>
        </p:spPr>
      </p:pic>
    </p:spTree>
    <p:extLst>
      <p:ext uri="{BB962C8B-B14F-4D97-AF65-F5344CB8AC3E}">
        <p14:creationId xmlns:p14="http://schemas.microsoft.com/office/powerpoint/2010/main" val="50902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CB41A-DC8B-F15D-EE34-A77827CCF6C4}"/>
              </a:ext>
            </a:extLst>
          </p:cNvPr>
          <p:cNvPicPr>
            <a:picLocks noChangeAspect="1"/>
          </p:cNvPicPr>
          <p:nvPr/>
        </p:nvPicPr>
        <p:blipFill rotWithShape="1">
          <a:blip r:embed="rId2"/>
          <a:srcRect r="3402"/>
          <a:stretch/>
        </p:blipFill>
        <p:spPr>
          <a:xfrm>
            <a:off x="8346883" y="281715"/>
            <a:ext cx="3086920" cy="2705868"/>
          </a:xfrm>
          <a:prstGeom prst="rect">
            <a:avLst/>
          </a:prstGeom>
          <a:ln w="76200">
            <a:solidFill>
              <a:schemeClr val="accent6"/>
            </a:solidFill>
          </a:ln>
        </p:spPr>
      </p:pic>
      <p:pic>
        <p:nvPicPr>
          <p:cNvPr id="6" name="Picture 5" descr="A picture containing clock&#10;&#10;Description automatically generated">
            <a:extLst>
              <a:ext uri="{FF2B5EF4-FFF2-40B4-BE49-F238E27FC236}">
                <a16:creationId xmlns:a16="http://schemas.microsoft.com/office/drawing/2014/main" id="{A71D148B-9C6A-A0FE-C349-45A5450FA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17" y="126445"/>
            <a:ext cx="3629733" cy="333789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9E39678C-0898-99CF-D70F-A8ED4B0FAE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60591"/>
            <a:ext cx="3496542" cy="3215413"/>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4356377A-6347-AB36-4218-4AC5E9EA9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817" y="3464340"/>
            <a:ext cx="3526565" cy="3243022"/>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A156A629-BDDA-5424-0CA6-15755F6213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6281" y="3349677"/>
            <a:ext cx="3815061" cy="3508323"/>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B80BB4FE-7CFC-61DB-46AE-B89DBA2570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8031" y="3199039"/>
            <a:ext cx="3815061" cy="3508323"/>
          </a:xfrm>
          <a:prstGeom prst="rect">
            <a:avLst/>
          </a:prstGeom>
        </p:spPr>
      </p:pic>
    </p:spTree>
    <p:extLst>
      <p:ext uri="{BB962C8B-B14F-4D97-AF65-F5344CB8AC3E}">
        <p14:creationId xmlns:p14="http://schemas.microsoft.com/office/powerpoint/2010/main" val="1475028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6" name="Picture 5" descr="Graphical user interface&#10;&#10;Description automatically generated with medium confidence">
            <a:extLst>
              <a:ext uri="{FF2B5EF4-FFF2-40B4-BE49-F238E27FC236}">
                <a16:creationId xmlns:a16="http://schemas.microsoft.com/office/drawing/2014/main" id="{246BA28E-E756-DB9D-0AC8-3B00F0B98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53" y="64635"/>
            <a:ext cx="3658517" cy="3364365"/>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C3F5870D-54B6-0A8E-09FF-DBBA48A61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4329" y="64635"/>
            <a:ext cx="3538781" cy="3254256"/>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45B0D32E-E5EE-CCE7-4294-21665AE55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393" y="3461316"/>
            <a:ext cx="3658518" cy="3364366"/>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0EA02D6C-B051-D40E-B187-0B70333664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2911" y="3379925"/>
            <a:ext cx="3747025" cy="3445757"/>
          </a:xfrm>
          <a:prstGeom prst="rect">
            <a:avLst/>
          </a:prstGeom>
        </p:spPr>
      </p:pic>
      <p:pic>
        <p:nvPicPr>
          <p:cNvPr id="14" name="Picture 13" descr="A picture containing text, clock&#10;&#10;Description automatically generated">
            <a:extLst>
              <a:ext uri="{FF2B5EF4-FFF2-40B4-BE49-F238E27FC236}">
                <a16:creationId xmlns:a16="http://schemas.microsoft.com/office/drawing/2014/main" id="{F6281B94-4A5E-BFFF-828F-1028851F16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5387" y="3273444"/>
            <a:ext cx="3897960" cy="3584556"/>
          </a:xfrm>
          <a:prstGeom prst="rect">
            <a:avLst/>
          </a:prstGeom>
        </p:spPr>
      </p:pic>
    </p:spTree>
    <p:extLst>
      <p:ext uri="{BB962C8B-B14F-4D97-AF65-F5344CB8AC3E}">
        <p14:creationId xmlns:p14="http://schemas.microsoft.com/office/powerpoint/2010/main" val="339240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3" name="Picture 2" descr="A picture containing text, clock&#10;&#10;Description automatically generated">
            <a:extLst>
              <a:ext uri="{FF2B5EF4-FFF2-40B4-BE49-F238E27FC236}">
                <a16:creationId xmlns:a16="http://schemas.microsoft.com/office/drawing/2014/main" id="{5CF4D2E1-E040-8447-D0FA-1C803C516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069" y="3450086"/>
            <a:ext cx="3510233" cy="3228004"/>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25B6A2A2-B05D-192B-940F-3FEADC3FB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891" y="3312377"/>
            <a:ext cx="3809733" cy="350342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8833AC61-3A8E-9304-CB1A-2F454B4B5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75" y="9933"/>
            <a:ext cx="3718002" cy="3419067"/>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81909678-C271-97AA-6D54-DBB9725CA5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9366" y="0"/>
            <a:ext cx="3718002" cy="3419067"/>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143CDAE2-6E3E-A8C0-C0C4-4846806AFA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08" y="3426537"/>
            <a:ext cx="3685592" cy="3389263"/>
          </a:xfrm>
          <a:prstGeom prst="rect">
            <a:avLst/>
          </a:prstGeom>
        </p:spPr>
      </p:pic>
    </p:spTree>
    <p:extLst>
      <p:ext uri="{BB962C8B-B14F-4D97-AF65-F5344CB8AC3E}">
        <p14:creationId xmlns:p14="http://schemas.microsoft.com/office/powerpoint/2010/main" val="3790390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3" name="Picture 2" descr="A picture containing graphical user interface&#10;&#10;Description automatically generated">
            <a:extLst>
              <a:ext uri="{FF2B5EF4-FFF2-40B4-BE49-F238E27FC236}">
                <a16:creationId xmlns:a16="http://schemas.microsoft.com/office/drawing/2014/main" id="{F63E478D-86E7-6240-9173-A0BD7B6FD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70" y="14164"/>
            <a:ext cx="3797559" cy="3492228"/>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15B436C5-039C-DCAB-F362-47356F72C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5733" y="14164"/>
            <a:ext cx="3866910" cy="3556003"/>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76A44283-79D9-31A6-1014-6B549C42C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71" y="3428999"/>
            <a:ext cx="3695956" cy="3398794"/>
          </a:xfrm>
          <a:prstGeom prst="rect">
            <a:avLst/>
          </a:prstGeom>
        </p:spPr>
      </p:pic>
      <p:pic>
        <p:nvPicPr>
          <p:cNvPr id="10" name="Picture 9" descr="Shape&#10;&#10;Description automatically generated">
            <a:extLst>
              <a:ext uri="{FF2B5EF4-FFF2-40B4-BE49-F238E27FC236}">
                <a16:creationId xmlns:a16="http://schemas.microsoft.com/office/drawing/2014/main" id="{EC069B3D-661D-3E39-E87B-6D50C180A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2686" y="3527730"/>
            <a:ext cx="3606038" cy="3316106"/>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C8011BF6-951A-A41F-AB06-E63D2EA121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5677" y="3403555"/>
            <a:ext cx="3751292" cy="3449681"/>
          </a:xfrm>
          <a:prstGeom prst="rect">
            <a:avLst/>
          </a:prstGeom>
        </p:spPr>
      </p:pic>
    </p:spTree>
    <p:extLst>
      <p:ext uri="{BB962C8B-B14F-4D97-AF65-F5344CB8AC3E}">
        <p14:creationId xmlns:p14="http://schemas.microsoft.com/office/powerpoint/2010/main" val="324413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2F46-847E-F58B-73EA-5004083AED2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0D5D3883-FD36-E416-719F-FA39C21FC8D4}"/>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16725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3" name="Picture 2" descr="A picture containing graphical user interface&#10;&#10;Description automatically generated">
            <a:extLst>
              <a:ext uri="{FF2B5EF4-FFF2-40B4-BE49-F238E27FC236}">
                <a16:creationId xmlns:a16="http://schemas.microsoft.com/office/drawing/2014/main" id="{D4E94D0B-D365-7367-F33E-B5D4BC9A7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87" y="158950"/>
            <a:ext cx="3452956" cy="3175332"/>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5DCA2686-7CAB-66AF-618F-CE3DCFD853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620" y="42635"/>
            <a:ext cx="3542544" cy="3257717"/>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2EC18DDE-5336-77CB-541A-E8C9F40A6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830" y="3343484"/>
            <a:ext cx="3592421" cy="3303584"/>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C0C9A9FA-43D1-DED6-1359-5B2B8C1946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327" y="3290959"/>
            <a:ext cx="3592421" cy="3303583"/>
          </a:xfrm>
          <a:prstGeom prst="rect">
            <a:avLst/>
          </a:prstGeom>
        </p:spPr>
      </p:pic>
      <p:pic>
        <p:nvPicPr>
          <p:cNvPr id="12" name="Picture 11" descr="Graphical user interface&#10;&#10;Description automatically generated with low confidence">
            <a:extLst>
              <a:ext uri="{FF2B5EF4-FFF2-40B4-BE49-F238E27FC236}">
                <a16:creationId xmlns:a16="http://schemas.microsoft.com/office/drawing/2014/main" id="{520EA888-1482-94AD-7135-5EE1559688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1900" y="3343484"/>
            <a:ext cx="3706357" cy="3408358"/>
          </a:xfrm>
          <a:prstGeom prst="rect">
            <a:avLst/>
          </a:prstGeom>
        </p:spPr>
      </p:pic>
    </p:spTree>
    <p:extLst>
      <p:ext uri="{BB962C8B-B14F-4D97-AF65-F5344CB8AC3E}">
        <p14:creationId xmlns:p14="http://schemas.microsoft.com/office/powerpoint/2010/main" val="1189653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7954266" y="343491"/>
            <a:ext cx="3086920" cy="2705868"/>
          </a:xfrm>
          <a:prstGeom prst="rect">
            <a:avLst/>
          </a:prstGeom>
          <a:ln w="76200">
            <a:solidFill>
              <a:schemeClr val="accent6"/>
            </a:solidFill>
          </a:ln>
        </p:spPr>
      </p:pic>
      <p:pic>
        <p:nvPicPr>
          <p:cNvPr id="3" name="Picture 2" descr="A picture containing graphical user interface&#10;&#10;Description automatically generated">
            <a:extLst>
              <a:ext uri="{FF2B5EF4-FFF2-40B4-BE49-F238E27FC236}">
                <a16:creationId xmlns:a16="http://schemas.microsoft.com/office/drawing/2014/main" id="{C29737C8-AA4D-3151-B344-F7EEEE722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58" y="146934"/>
            <a:ext cx="3369931" cy="3098982"/>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4D6108B3-2F3A-0469-8B7A-FB190504A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588" y="204704"/>
            <a:ext cx="3270322" cy="3007382"/>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8F9B5617-62F0-49E9-6B36-66887844B5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3522250" cy="3239054"/>
          </a:xfrm>
          <a:prstGeom prst="rect">
            <a:avLst/>
          </a:prstGeom>
        </p:spPr>
      </p:pic>
      <p:pic>
        <p:nvPicPr>
          <p:cNvPr id="10" name="Picture 9" descr="Graphical user interface&#10;&#10;Description automatically generated with low confidence">
            <a:extLst>
              <a:ext uri="{FF2B5EF4-FFF2-40B4-BE49-F238E27FC236}">
                <a16:creationId xmlns:a16="http://schemas.microsoft.com/office/drawing/2014/main" id="{EB463F3F-4B8E-A033-76AF-AD8A8649C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0687" y="3319625"/>
            <a:ext cx="3760124" cy="3457803"/>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87205C7F-B9DB-F77F-D0A6-FB1BADE6F8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5712" y="3212086"/>
            <a:ext cx="3684028" cy="3387825"/>
          </a:xfrm>
          <a:prstGeom prst="rect">
            <a:avLst/>
          </a:prstGeom>
        </p:spPr>
      </p:pic>
    </p:spTree>
    <p:extLst>
      <p:ext uri="{BB962C8B-B14F-4D97-AF65-F5344CB8AC3E}">
        <p14:creationId xmlns:p14="http://schemas.microsoft.com/office/powerpoint/2010/main" val="22994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A3028-72C8-3698-DCBC-DBCA825D1F87}"/>
              </a:ext>
            </a:extLst>
          </p:cNvPr>
          <p:cNvPicPr>
            <a:picLocks noChangeAspect="1"/>
          </p:cNvPicPr>
          <p:nvPr/>
        </p:nvPicPr>
        <p:blipFill rotWithShape="1">
          <a:blip r:embed="rId2"/>
          <a:srcRect r="3402"/>
          <a:stretch/>
        </p:blipFill>
        <p:spPr>
          <a:xfrm>
            <a:off x="8496172" y="393682"/>
            <a:ext cx="3086920" cy="2705868"/>
          </a:xfrm>
          <a:prstGeom prst="rect">
            <a:avLst/>
          </a:prstGeom>
          <a:ln w="76200">
            <a:solidFill>
              <a:schemeClr val="accent6"/>
            </a:solidFill>
          </a:ln>
        </p:spPr>
      </p:pic>
      <p:pic>
        <p:nvPicPr>
          <p:cNvPr id="3" name="Picture 2" descr="Graphical user interface&#10;&#10;Description automatically generated with low confidence">
            <a:extLst>
              <a:ext uri="{FF2B5EF4-FFF2-40B4-BE49-F238E27FC236}">
                <a16:creationId xmlns:a16="http://schemas.microsoft.com/office/drawing/2014/main" id="{37450DED-9ABA-EA4A-0B54-09FE55E31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95" y="55965"/>
            <a:ext cx="3435579" cy="3159351"/>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3F6020C9-663A-04A6-CBD0-955EB1D18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6926" y="9874"/>
            <a:ext cx="3531580" cy="3247634"/>
          </a:xfrm>
          <a:prstGeom prst="rect">
            <a:avLst/>
          </a:prstGeom>
        </p:spPr>
      </p:pic>
      <p:pic>
        <p:nvPicPr>
          <p:cNvPr id="8" name="Picture 7" descr="A picture containing text, clock&#10;&#10;Description automatically generated">
            <a:extLst>
              <a:ext uri="{FF2B5EF4-FFF2-40B4-BE49-F238E27FC236}">
                <a16:creationId xmlns:a16="http://schemas.microsoft.com/office/drawing/2014/main" id="{D7184275-B8BE-7760-C0EB-AFB00813E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3728803" cy="3429000"/>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73F6E1E8-A4A3-4099-2855-40E13F14CC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8803" y="3215316"/>
            <a:ext cx="3895474" cy="3582270"/>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8688E931-F1DB-CF6F-5A1C-B279BCD05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1499" y="3243255"/>
            <a:ext cx="3683145" cy="3387013"/>
          </a:xfrm>
          <a:prstGeom prst="rect">
            <a:avLst/>
          </a:prstGeom>
        </p:spPr>
      </p:pic>
    </p:spTree>
    <p:extLst>
      <p:ext uri="{BB962C8B-B14F-4D97-AF65-F5344CB8AC3E}">
        <p14:creationId xmlns:p14="http://schemas.microsoft.com/office/powerpoint/2010/main" val="1680900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6939-E9D4-C16C-8A77-4700B465EB3C}"/>
              </a:ext>
            </a:extLst>
          </p:cNvPr>
          <p:cNvSpPr>
            <a:spLocks noGrp="1"/>
          </p:cNvSpPr>
          <p:nvPr>
            <p:ph type="title"/>
          </p:nvPr>
        </p:nvSpPr>
        <p:spPr>
          <a:xfrm>
            <a:off x="777549" y="150950"/>
            <a:ext cx="10515600" cy="1325563"/>
          </a:xfrm>
        </p:spPr>
        <p:txBody>
          <a:bodyPr/>
          <a:lstStyle/>
          <a:p>
            <a:r>
              <a:rPr lang="en-CA" dirty="0"/>
              <a:t>Animations Analysis</a:t>
            </a:r>
          </a:p>
        </p:txBody>
      </p:sp>
      <p:sp>
        <p:nvSpPr>
          <p:cNvPr id="3" name="Content Placeholder 2">
            <a:extLst>
              <a:ext uri="{FF2B5EF4-FFF2-40B4-BE49-F238E27FC236}">
                <a16:creationId xmlns:a16="http://schemas.microsoft.com/office/drawing/2014/main" id="{975CD134-8350-1D46-B464-58155B1BE43E}"/>
              </a:ext>
            </a:extLst>
          </p:cNvPr>
          <p:cNvSpPr>
            <a:spLocks noGrp="1"/>
          </p:cNvSpPr>
          <p:nvPr>
            <p:ph idx="1"/>
          </p:nvPr>
        </p:nvSpPr>
        <p:spPr>
          <a:xfrm>
            <a:off x="670249" y="1147666"/>
            <a:ext cx="10515600" cy="4870677"/>
          </a:xfrm>
          <a:ln>
            <a:solidFill>
              <a:schemeClr val="bg1"/>
            </a:solidFill>
          </a:ln>
        </p:spPr>
        <p:style>
          <a:lnRef idx="1">
            <a:schemeClr val="accent2"/>
          </a:lnRef>
          <a:fillRef idx="0">
            <a:schemeClr val="accent2"/>
          </a:fillRef>
          <a:effectRef idx="0">
            <a:schemeClr val="accent2"/>
          </a:effectRef>
          <a:fontRef idx="minor">
            <a:schemeClr val="tx1"/>
          </a:fontRef>
        </p:style>
        <p:txBody>
          <a:bodyPr/>
          <a:lstStyle/>
          <a:p>
            <a:r>
              <a:rPr lang="en-CA" dirty="0"/>
              <a:t>Does the model fool or comprehend the movements as humans do?</a:t>
            </a:r>
          </a:p>
          <a:p>
            <a:pPr marL="0" indent="0">
              <a:buNone/>
            </a:pPr>
            <a:r>
              <a:rPr lang="en-CA" dirty="0"/>
              <a:t>Variables:</a:t>
            </a:r>
          </a:p>
          <a:p>
            <a:pPr lvl="1"/>
            <a:r>
              <a:rPr lang="en-CA" dirty="0"/>
              <a:t>Amplitudes</a:t>
            </a:r>
          </a:p>
          <a:p>
            <a:pPr lvl="1"/>
            <a:r>
              <a:rPr lang="en-CA" dirty="0"/>
              <a:t>Frequency</a:t>
            </a:r>
          </a:p>
          <a:p>
            <a:pPr lvl="1"/>
            <a:r>
              <a:rPr lang="en-CA" dirty="0"/>
              <a:t>Joints</a:t>
            </a:r>
          </a:p>
          <a:p>
            <a:pPr marL="0" indent="0">
              <a:buNone/>
            </a:pPr>
            <a:r>
              <a:rPr lang="en-CA" dirty="0">
                <a:solidFill>
                  <a:srgbClr val="FF0000"/>
                </a:solidFill>
              </a:rPr>
              <a:t>1-</a:t>
            </a:r>
            <a:r>
              <a:rPr lang="en-CA" dirty="0"/>
              <a:t> two class “walking” &amp; “jumping jacks”:, perturb one specific joint </a:t>
            </a:r>
          </a:p>
          <a:p>
            <a:pPr lvl="1"/>
            <a:endParaRPr lang="en-CA" dirty="0"/>
          </a:p>
        </p:txBody>
      </p:sp>
      <p:graphicFrame>
        <p:nvGraphicFramePr>
          <p:cNvPr id="4" name="Table 4">
            <a:extLst>
              <a:ext uri="{FF2B5EF4-FFF2-40B4-BE49-F238E27FC236}">
                <a16:creationId xmlns:a16="http://schemas.microsoft.com/office/drawing/2014/main" id="{E0DC4675-10C0-0207-18AE-A72692FE071C}"/>
              </a:ext>
            </a:extLst>
          </p:cNvPr>
          <p:cNvGraphicFramePr>
            <a:graphicFrameLocks noGrp="1"/>
          </p:cNvGraphicFramePr>
          <p:nvPr>
            <p:extLst>
              <p:ext uri="{D42A27DB-BD31-4B8C-83A1-F6EECF244321}">
                <p14:modId xmlns:p14="http://schemas.microsoft.com/office/powerpoint/2010/main" val="2139652946"/>
              </p:ext>
            </p:extLst>
          </p:nvPr>
        </p:nvGraphicFramePr>
        <p:xfrm>
          <a:off x="744115" y="4094715"/>
          <a:ext cx="2407300" cy="1938692"/>
        </p:xfrm>
        <a:graphic>
          <a:graphicData uri="http://schemas.openxmlformats.org/drawingml/2006/table">
            <a:tbl>
              <a:tblPr firstRow="1" firstCol="1">
                <a:tableStyleId>{C4B1156A-380E-4F78-BDF5-A606A8083BF9}</a:tableStyleId>
              </a:tblPr>
              <a:tblGrid>
                <a:gridCol w="601825">
                  <a:extLst>
                    <a:ext uri="{9D8B030D-6E8A-4147-A177-3AD203B41FA5}">
                      <a16:colId xmlns:a16="http://schemas.microsoft.com/office/drawing/2014/main" val="421801656"/>
                    </a:ext>
                  </a:extLst>
                </a:gridCol>
                <a:gridCol w="601825">
                  <a:extLst>
                    <a:ext uri="{9D8B030D-6E8A-4147-A177-3AD203B41FA5}">
                      <a16:colId xmlns:a16="http://schemas.microsoft.com/office/drawing/2014/main" val="3323651932"/>
                    </a:ext>
                  </a:extLst>
                </a:gridCol>
                <a:gridCol w="601825">
                  <a:extLst>
                    <a:ext uri="{9D8B030D-6E8A-4147-A177-3AD203B41FA5}">
                      <a16:colId xmlns:a16="http://schemas.microsoft.com/office/drawing/2014/main" val="1514082226"/>
                    </a:ext>
                  </a:extLst>
                </a:gridCol>
                <a:gridCol w="601825">
                  <a:extLst>
                    <a:ext uri="{9D8B030D-6E8A-4147-A177-3AD203B41FA5}">
                      <a16:colId xmlns:a16="http://schemas.microsoft.com/office/drawing/2014/main" val="2025843834"/>
                    </a:ext>
                  </a:extLst>
                </a:gridCol>
              </a:tblGrid>
              <a:tr h="503877">
                <a:tc>
                  <a:txBody>
                    <a:bodyPr/>
                    <a:lstStyle/>
                    <a:p>
                      <a:endParaRPr lang="en-CA" dirty="0"/>
                    </a:p>
                  </a:txBody>
                  <a:tcPr/>
                </a:tc>
                <a:tc>
                  <a:txBody>
                    <a:bodyPr/>
                    <a:lstStyle/>
                    <a:p>
                      <a:r>
                        <a:rPr lang="en-CA" dirty="0"/>
                        <a:t>0.2</a:t>
                      </a:r>
                    </a:p>
                  </a:txBody>
                  <a:tcPr/>
                </a:tc>
                <a:tc>
                  <a:txBody>
                    <a:bodyPr/>
                    <a:lstStyle/>
                    <a:p>
                      <a:r>
                        <a:rPr lang="en-CA" dirty="0"/>
                        <a:t>0.5</a:t>
                      </a:r>
                    </a:p>
                  </a:txBody>
                  <a:tcPr/>
                </a:tc>
                <a:tc>
                  <a:txBody>
                    <a:bodyPr/>
                    <a:lstStyle/>
                    <a:p>
                      <a:r>
                        <a:rPr lang="en-CA" dirty="0"/>
                        <a:t>0.8</a:t>
                      </a:r>
                    </a:p>
                  </a:txBody>
                  <a:tcPr/>
                </a:tc>
                <a:extLst>
                  <a:ext uri="{0D108BD9-81ED-4DB2-BD59-A6C34878D82A}">
                    <a16:rowId xmlns:a16="http://schemas.microsoft.com/office/drawing/2014/main" val="657203092"/>
                  </a:ext>
                </a:extLst>
              </a:tr>
              <a:tr h="503877">
                <a:tc>
                  <a:txBody>
                    <a:bodyPr/>
                    <a:lstStyle/>
                    <a:p>
                      <a:r>
                        <a:rPr lang="en-CA" dirty="0"/>
                        <a:t>20</a:t>
                      </a:r>
                    </a:p>
                  </a:txBody>
                  <a:tcPr/>
                </a:tc>
                <a:tc>
                  <a:txBody>
                    <a:bodyPr/>
                    <a:lstStyle/>
                    <a:p>
                      <a:r>
                        <a:rPr lang="en-CA" dirty="0"/>
                        <a:t>100</a:t>
                      </a:r>
                    </a:p>
                  </a:txBody>
                  <a:tcPr/>
                </a:tc>
                <a:tc>
                  <a:txBody>
                    <a:bodyPr/>
                    <a:lstStyle/>
                    <a:p>
                      <a:r>
                        <a:rPr lang="en-CA" dirty="0"/>
                        <a:t>100</a:t>
                      </a:r>
                    </a:p>
                  </a:txBody>
                  <a:tcPr/>
                </a:tc>
                <a:tc>
                  <a:txBody>
                    <a:bodyPr/>
                    <a:lstStyle/>
                    <a:p>
                      <a:r>
                        <a:rPr lang="en-CA" dirty="0"/>
                        <a:t>100</a:t>
                      </a:r>
                    </a:p>
                  </a:txBody>
                  <a:tcPr/>
                </a:tc>
                <a:extLst>
                  <a:ext uri="{0D108BD9-81ED-4DB2-BD59-A6C34878D82A}">
                    <a16:rowId xmlns:a16="http://schemas.microsoft.com/office/drawing/2014/main" val="1824240200"/>
                  </a:ext>
                </a:extLst>
              </a:tr>
              <a:tr h="503877">
                <a:tc>
                  <a:txBody>
                    <a:bodyPr/>
                    <a:lstStyle/>
                    <a:p>
                      <a:r>
                        <a:rPr lang="en-CA" dirty="0"/>
                        <a:t>30</a:t>
                      </a:r>
                    </a:p>
                  </a:txBody>
                  <a:tcPr/>
                </a:tc>
                <a:tc>
                  <a:txBody>
                    <a:bodyPr/>
                    <a:lstStyle/>
                    <a:p>
                      <a:r>
                        <a:rPr lang="en-CA" dirty="0"/>
                        <a:t>100</a:t>
                      </a:r>
                    </a:p>
                  </a:txBody>
                  <a:tcPr/>
                </a:tc>
                <a:tc>
                  <a:txBody>
                    <a:bodyPr/>
                    <a:lstStyle/>
                    <a:p>
                      <a:r>
                        <a:rPr lang="en-CA" dirty="0"/>
                        <a:t>100</a:t>
                      </a:r>
                    </a:p>
                  </a:txBody>
                  <a:tcPr/>
                </a:tc>
                <a:tc>
                  <a:txBody>
                    <a:bodyPr/>
                    <a:lstStyle/>
                    <a:p>
                      <a:r>
                        <a:rPr lang="en-CA" dirty="0"/>
                        <a:t>100</a:t>
                      </a:r>
                    </a:p>
                  </a:txBody>
                  <a:tcPr/>
                </a:tc>
                <a:extLst>
                  <a:ext uri="{0D108BD9-81ED-4DB2-BD59-A6C34878D82A}">
                    <a16:rowId xmlns:a16="http://schemas.microsoft.com/office/drawing/2014/main" val="3889023842"/>
                  </a:ext>
                </a:extLst>
              </a:tr>
              <a:tr h="427061">
                <a:tc>
                  <a:txBody>
                    <a:bodyPr/>
                    <a:lstStyle/>
                    <a:p>
                      <a:r>
                        <a:rPr lang="en-CA" dirty="0"/>
                        <a:t>80</a:t>
                      </a:r>
                    </a:p>
                  </a:txBody>
                  <a:tcPr/>
                </a:tc>
                <a:tc>
                  <a:txBody>
                    <a:bodyPr/>
                    <a:lstStyle/>
                    <a:p>
                      <a:r>
                        <a:rPr lang="en-CA" dirty="0"/>
                        <a:t>100</a:t>
                      </a:r>
                    </a:p>
                  </a:txBody>
                  <a:tcPr/>
                </a:tc>
                <a:tc>
                  <a:txBody>
                    <a:bodyPr/>
                    <a:lstStyle/>
                    <a:p>
                      <a:r>
                        <a:rPr lang="en-CA" dirty="0"/>
                        <a:t>100</a:t>
                      </a:r>
                    </a:p>
                  </a:txBody>
                  <a:tcPr/>
                </a:tc>
                <a:tc>
                  <a:txBody>
                    <a:bodyPr/>
                    <a:lstStyle/>
                    <a:p>
                      <a:r>
                        <a:rPr lang="en-CA" dirty="0"/>
                        <a:t>100</a:t>
                      </a:r>
                    </a:p>
                  </a:txBody>
                  <a:tcPr/>
                </a:tc>
                <a:extLst>
                  <a:ext uri="{0D108BD9-81ED-4DB2-BD59-A6C34878D82A}">
                    <a16:rowId xmlns:a16="http://schemas.microsoft.com/office/drawing/2014/main" val="1921979306"/>
                  </a:ext>
                </a:extLst>
              </a:tr>
            </a:tbl>
          </a:graphicData>
        </a:graphic>
      </p:graphicFrame>
      <p:cxnSp>
        <p:nvCxnSpPr>
          <p:cNvPr id="7" name="Straight Connector 6">
            <a:extLst>
              <a:ext uri="{FF2B5EF4-FFF2-40B4-BE49-F238E27FC236}">
                <a16:creationId xmlns:a16="http://schemas.microsoft.com/office/drawing/2014/main" id="{ACACE4E9-A39B-62C1-33D0-0F9C7BAEEB82}"/>
              </a:ext>
            </a:extLst>
          </p:cNvPr>
          <p:cNvCxnSpPr/>
          <p:nvPr/>
        </p:nvCxnSpPr>
        <p:spPr>
          <a:xfrm>
            <a:off x="744115" y="4094715"/>
            <a:ext cx="615821" cy="494620"/>
          </a:xfrm>
          <a:prstGeom prst="line">
            <a:avLst/>
          </a:prstGeom>
        </p:spPr>
        <p:style>
          <a:lnRef idx="3">
            <a:schemeClr val="accent3"/>
          </a:lnRef>
          <a:fillRef idx="0">
            <a:schemeClr val="accent3"/>
          </a:fillRef>
          <a:effectRef idx="2">
            <a:schemeClr val="accent3"/>
          </a:effectRef>
          <a:fontRef idx="minor">
            <a:schemeClr val="tx1"/>
          </a:fontRef>
        </p:style>
      </p:cxnSp>
      <p:sp>
        <p:nvSpPr>
          <p:cNvPr id="8" name="TextBox 7">
            <a:extLst>
              <a:ext uri="{FF2B5EF4-FFF2-40B4-BE49-F238E27FC236}">
                <a16:creationId xmlns:a16="http://schemas.microsoft.com/office/drawing/2014/main" id="{4EEF1B37-6B63-544B-B9B0-EAC04EF6D79E}"/>
              </a:ext>
            </a:extLst>
          </p:cNvPr>
          <p:cNvSpPr txBox="1"/>
          <p:nvPr/>
        </p:nvSpPr>
        <p:spPr>
          <a:xfrm>
            <a:off x="690465" y="4342025"/>
            <a:ext cx="615821" cy="307777"/>
          </a:xfrm>
          <a:prstGeom prst="rect">
            <a:avLst/>
          </a:prstGeom>
          <a:noFill/>
        </p:spPr>
        <p:txBody>
          <a:bodyPr wrap="square" rtlCol="0">
            <a:spAutoFit/>
          </a:bodyPr>
          <a:lstStyle/>
          <a:p>
            <a:r>
              <a:rPr lang="en-CA" sz="1400" dirty="0"/>
              <a:t>amp</a:t>
            </a:r>
          </a:p>
        </p:txBody>
      </p:sp>
      <p:sp>
        <p:nvSpPr>
          <p:cNvPr id="9" name="TextBox 8">
            <a:extLst>
              <a:ext uri="{FF2B5EF4-FFF2-40B4-BE49-F238E27FC236}">
                <a16:creationId xmlns:a16="http://schemas.microsoft.com/office/drawing/2014/main" id="{ADB4DAF2-E145-86FA-B422-B06D9418E42C}"/>
              </a:ext>
            </a:extLst>
          </p:cNvPr>
          <p:cNvSpPr txBox="1"/>
          <p:nvPr/>
        </p:nvSpPr>
        <p:spPr>
          <a:xfrm>
            <a:off x="906624" y="4032824"/>
            <a:ext cx="615821" cy="307777"/>
          </a:xfrm>
          <a:prstGeom prst="rect">
            <a:avLst/>
          </a:prstGeom>
          <a:noFill/>
        </p:spPr>
        <p:txBody>
          <a:bodyPr wrap="square" rtlCol="0">
            <a:spAutoFit/>
          </a:bodyPr>
          <a:lstStyle/>
          <a:p>
            <a:r>
              <a:rPr lang="en-CA" sz="1400" dirty="0"/>
              <a:t>Freq</a:t>
            </a:r>
          </a:p>
        </p:txBody>
      </p:sp>
      <p:pic>
        <p:nvPicPr>
          <p:cNvPr id="10" name="ankle1_x_0.8_jumping_jacks">
            <a:hlinkClick r:id="" action="ppaction://media"/>
            <a:extLst>
              <a:ext uri="{FF2B5EF4-FFF2-40B4-BE49-F238E27FC236}">
                <a16:creationId xmlns:a16="http://schemas.microsoft.com/office/drawing/2014/main" id="{89AE2977-4DA0-4831-3B34-126C8FD1224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291844" y="3923609"/>
            <a:ext cx="3926939" cy="1472779"/>
          </a:xfrm>
          <a:prstGeom prst="rect">
            <a:avLst/>
          </a:prstGeom>
        </p:spPr>
      </p:pic>
      <p:sp>
        <p:nvSpPr>
          <p:cNvPr id="11" name="Multiplication Sign 10">
            <a:extLst>
              <a:ext uri="{FF2B5EF4-FFF2-40B4-BE49-F238E27FC236}">
                <a16:creationId xmlns:a16="http://schemas.microsoft.com/office/drawing/2014/main" id="{AEE574D4-0893-58EA-D749-D315053B5199}"/>
              </a:ext>
            </a:extLst>
          </p:cNvPr>
          <p:cNvSpPr/>
          <p:nvPr/>
        </p:nvSpPr>
        <p:spPr>
          <a:xfrm>
            <a:off x="10636898" y="3225207"/>
            <a:ext cx="737117" cy="7155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ankle1_x_0.5_jumping_jacks">
            <a:hlinkClick r:id="" action="ppaction://media"/>
            <a:extLst>
              <a:ext uri="{FF2B5EF4-FFF2-40B4-BE49-F238E27FC236}">
                <a16:creationId xmlns:a16="http://schemas.microsoft.com/office/drawing/2014/main" id="{6D73FE60-7633-46BC-50CF-88365C3DDA72}"/>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904029" y="3939674"/>
            <a:ext cx="3926939" cy="1472780"/>
          </a:xfrm>
          <a:prstGeom prst="rect">
            <a:avLst/>
          </a:prstGeom>
        </p:spPr>
      </p:pic>
      <p:pic>
        <p:nvPicPr>
          <p:cNvPr id="13" name="ankle1_x_0.8_walking">
            <a:hlinkClick r:id="" action="ppaction://media"/>
            <a:extLst>
              <a:ext uri="{FF2B5EF4-FFF2-40B4-BE49-F238E27FC236}">
                <a16:creationId xmlns:a16="http://schemas.microsoft.com/office/drawing/2014/main" id="{FBC62BEE-F48A-7D82-3D6E-BD20A9EE28B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945853" y="5427852"/>
            <a:ext cx="3926939" cy="1472780"/>
          </a:xfrm>
          <a:prstGeom prst="rect">
            <a:avLst/>
          </a:prstGeom>
        </p:spPr>
      </p:pic>
      <p:pic>
        <p:nvPicPr>
          <p:cNvPr id="15" name="knee1_x_0.5_jumping_jacks">
            <a:hlinkClick r:id="" action="ppaction://media"/>
            <a:extLst>
              <a:ext uri="{FF2B5EF4-FFF2-40B4-BE49-F238E27FC236}">
                <a16:creationId xmlns:a16="http://schemas.microsoft.com/office/drawing/2014/main" id="{4C4C157C-0F9D-6995-DBD4-79EBD0B47BFD}"/>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3266002" y="5380323"/>
            <a:ext cx="3832097" cy="1437210"/>
          </a:xfrm>
          <a:prstGeom prst="rect">
            <a:avLst/>
          </a:prstGeom>
        </p:spPr>
      </p:pic>
    </p:spTree>
    <p:extLst>
      <p:ext uri="{BB962C8B-B14F-4D97-AF65-F5344CB8AC3E}">
        <p14:creationId xmlns:p14="http://schemas.microsoft.com/office/powerpoint/2010/main" val="38663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89"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40"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130" fill="hold"/>
                                        <p:tgtEl>
                                          <p:spTgt spid="1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8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0"/>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fill="hold" display="0">
                  <p:stCondLst>
                    <p:cond delay="indefinite"/>
                  </p:stCondLst>
                </p:cTn>
                <p:tgtEl>
                  <p:spTgt spid="12"/>
                </p:tgtEl>
              </p:cMediaNode>
            </p:vide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p:cTn id="31" fill="hold" display="0">
                  <p:stCondLst>
                    <p:cond delay="indefinite"/>
                  </p:stCondLst>
                </p:cTn>
                <p:tgtEl>
                  <p:spTgt spid="13"/>
                </p:tgtEl>
              </p:cMediaNode>
            </p:vide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3"/>
                                        </p:tgtEl>
                                      </p:cBhvr>
                                    </p:cmd>
                                  </p:childTnLst>
                                </p:cTn>
                              </p:par>
                            </p:childTnLst>
                          </p:cTn>
                        </p:par>
                      </p:childTnLst>
                    </p:cTn>
                  </p:par>
                </p:childTnLst>
              </p:cTn>
              <p:nextCondLst>
                <p:cond evt="onClick" delay="0">
                  <p:tgtEl>
                    <p:spTgt spid="13"/>
                  </p:tgtEl>
                </p:cond>
              </p:nextCondLst>
            </p:seq>
            <p:video>
              <p:cMediaNode vol="80000">
                <p:cTn id="37" fill="hold" display="0">
                  <p:stCondLst>
                    <p:cond delay="indefinite"/>
                  </p:stCondLst>
                </p:cTn>
                <p:tgtEl>
                  <p:spTgt spid="15"/>
                </p:tgtEl>
              </p:cMediaNode>
            </p:vide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09F2-6761-361C-AA2D-E0A7E99E7C5A}"/>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301D881C-B379-9A4A-8948-30DF330E1DC8}"/>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1903991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87E87D-F37F-DB5F-65DE-78F03CF2CFE3}"/>
              </a:ext>
            </a:extLst>
          </p:cNvPr>
          <p:cNvSpPr>
            <a:spLocks noGrp="1"/>
          </p:cNvSpPr>
          <p:nvPr>
            <p:ph idx="1"/>
          </p:nvPr>
        </p:nvSpPr>
        <p:spPr>
          <a:xfrm>
            <a:off x="593271" y="644978"/>
            <a:ext cx="5257800" cy="4486956"/>
          </a:xfrm>
        </p:spPr>
        <p:txBody>
          <a:bodyPr>
            <a:normAutofit fontScale="92500" lnSpcReduction="10000"/>
          </a:bodyPr>
          <a:lstStyle/>
          <a:p>
            <a:pPr marL="514350" indent="-514350">
              <a:buFont typeface="+mj-lt"/>
              <a:buAutoNum type="arabicPeriod"/>
            </a:pPr>
            <a:r>
              <a:rPr lang="en-CA" dirty="0">
                <a:highlight>
                  <a:srgbClr val="FFFF00"/>
                </a:highlight>
              </a:rPr>
              <a:t>Multisensory integration</a:t>
            </a:r>
          </a:p>
          <a:p>
            <a:pPr lvl="1"/>
            <a:r>
              <a:rPr lang="en-CA" dirty="0"/>
              <a:t>Using different Modulations/gain fields/</a:t>
            </a:r>
          </a:p>
          <a:p>
            <a:pPr lvl="1"/>
            <a:r>
              <a:rPr lang="en-CA" dirty="0"/>
              <a:t>A model with the same sensory input but to produce different motor command into different limbs like reach or saccade</a:t>
            </a:r>
          </a:p>
          <a:p>
            <a:pPr lvl="1"/>
            <a:r>
              <a:rPr lang="en-CA" dirty="0"/>
              <a:t>recurrent NN structure / </a:t>
            </a:r>
            <a:r>
              <a:rPr lang="en-CA" dirty="0" err="1"/>
              <a:t>lsm</a:t>
            </a:r>
            <a:r>
              <a:rPr lang="en-CA" dirty="0"/>
              <a:t> / OFC model</a:t>
            </a:r>
          </a:p>
          <a:p>
            <a:pPr lvl="1"/>
            <a:r>
              <a:rPr lang="en-CA" dirty="0"/>
              <a:t>Coordinate transformation: mechanisms, </a:t>
            </a:r>
            <a:r>
              <a:rPr lang="en-CA" sz="2000" dirty="0"/>
              <a:t>what if we can also build a system handle different coordinate to produce motor command, necessity of this transformation in different levels of presentation</a:t>
            </a:r>
          </a:p>
          <a:p>
            <a:endParaRPr lang="en-CA" dirty="0"/>
          </a:p>
        </p:txBody>
      </p:sp>
      <p:pic>
        <p:nvPicPr>
          <p:cNvPr id="5" name="Picture 4">
            <a:extLst>
              <a:ext uri="{FF2B5EF4-FFF2-40B4-BE49-F238E27FC236}">
                <a16:creationId xmlns:a16="http://schemas.microsoft.com/office/drawing/2014/main" id="{0D3D4942-B786-6499-40F5-A6CC30156E53}"/>
              </a:ext>
            </a:extLst>
          </p:cNvPr>
          <p:cNvPicPr>
            <a:picLocks noChangeAspect="1"/>
          </p:cNvPicPr>
          <p:nvPr/>
        </p:nvPicPr>
        <p:blipFill>
          <a:blip r:embed="rId2"/>
          <a:stretch>
            <a:fillRect/>
          </a:stretch>
        </p:blipFill>
        <p:spPr>
          <a:xfrm>
            <a:off x="6249578" y="1215325"/>
            <a:ext cx="5243014" cy="3635055"/>
          </a:xfrm>
          <a:prstGeom prst="rect">
            <a:avLst/>
          </a:prstGeom>
        </p:spPr>
      </p:pic>
      <p:sp>
        <p:nvSpPr>
          <p:cNvPr id="6" name="TextBox 5">
            <a:extLst>
              <a:ext uri="{FF2B5EF4-FFF2-40B4-BE49-F238E27FC236}">
                <a16:creationId xmlns:a16="http://schemas.microsoft.com/office/drawing/2014/main" id="{E54E85E6-CE04-4D26-4044-AB5188239356}"/>
              </a:ext>
            </a:extLst>
          </p:cNvPr>
          <p:cNvSpPr txBox="1"/>
          <p:nvPr/>
        </p:nvSpPr>
        <p:spPr>
          <a:xfrm>
            <a:off x="6657002" y="4964680"/>
            <a:ext cx="5229808" cy="523220"/>
          </a:xfrm>
          <a:prstGeom prst="rect">
            <a:avLst/>
          </a:prstGeom>
          <a:noFill/>
        </p:spPr>
        <p:txBody>
          <a:bodyPr wrap="square" rtlCol="0">
            <a:spAutoFit/>
          </a:bodyPr>
          <a:lstStyle/>
          <a:p>
            <a:r>
              <a:rPr lang="en-US" sz="1400" dirty="0" err="1"/>
              <a:t>Cisek</a:t>
            </a:r>
            <a:r>
              <a:rPr lang="en-US" sz="1400" dirty="0"/>
              <a:t>, </a:t>
            </a:r>
            <a:r>
              <a:rPr lang="en-US" sz="1400" dirty="0" err="1"/>
              <a:t>Paul,Neural</a:t>
            </a:r>
            <a:r>
              <a:rPr lang="en-US" sz="1400" dirty="0"/>
              <a:t> mechanisms for interacting with a world full of action choices</a:t>
            </a:r>
            <a:endParaRPr lang="en-CA" sz="1400" dirty="0"/>
          </a:p>
        </p:txBody>
      </p:sp>
    </p:spTree>
    <p:extLst>
      <p:ext uri="{BB962C8B-B14F-4D97-AF65-F5344CB8AC3E}">
        <p14:creationId xmlns:p14="http://schemas.microsoft.com/office/powerpoint/2010/main" val="299620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3ECAC3-4A3E-D595-7346-E5FCFB48C072}"/>
              </a:ext>
            </a:extLst>
          </p:cNvPr>
          <p:cNvSpPr>
            <a:spLocks noGrp="1"/>
          </p:cNvSpPr>
          <p:nvPr>
            <p:ph idx="1"/>
          </p:nvPr>
        </p:nvSpPr>
        <p:spPr>
          <a:xfrm>
            <a:off x="674915" y="641803"/>
            <a:ext cx="10515600" cy="4351338"/>
          </a:xfrm>
        </p:spPr>
        <p:txBody>
          <a:bodyPr/>
          <a:lstStyle/>
          <a:p>
            <a:pPr marL="0" indent="0">
              <a:buNone/>
            </a:pPr>
            <a:r>
              <a:rPr lang="en-CA" dirty="0"/>
              <a:t>2.   </a:t>
            </a:r>
            <a:r>
              <a:rPr lang="en-CA" dirty="0">
                <a:highlight>
                  <a:srgbClr val="FFFF00"/>
                </a:highlight>
              </a:rPr>
              <a:t>Sensory-</a:t>
            </a:r>
            <a:r>
              <a:rPr lang="en-CA" dirty="0" err="1">
                <a:highlight>
                  <a:srgbClr val="FFFF00"/>
                </a:highlight>
              </a:rPr>
              <a:t>motory</a:t>
            </a:r>
            <a:r>
              <a:rPr lang="en-CA" dirty="0">
                <a:highlight>
                  <a:srgbClr val="FFFF00"/>
                </a:highlight>
              </a:rPr>
              <a:t> encoding disassociation</a:t>
            </a:r>
            <a:r>
              <a:rPr lang="en-CA" dirty="0"/>
              <a:t>(Richard Anderson –        Alexander Gail)</a:t>
            </a:r>
          </a:p>
          <a:p>
            <a:pPr lvl="1"/>
            <a:r>
              <a:rPr lang="en-CA" dirty="0"/>
              <a:t>Reach/</a:t>
            </a:r>
            <a:r>
              <a:rPr lang="en-CA" dirty="0" err="1"/>
              <a:t>antireach</a:t>
            </a:r>
            <a:r>
              <a:rPr lang="en-CA" dirty="0"/>
              <a:t> task and how this disassociation happens in LIP-PRR regions.</a:t>
            </a:r>
          </a:p>
          <a:p>
            <a:pPr lvl="1"/>
            <a:r>
              <a:rPr lang="en-CA" dirty="0"/>
              <a:t>Model simulation What if we can recognize or design a model which has two kind of input/output like the model in paper visual and contextual info. </a:t>
            </a:r>
          </a:p>
          <a:p>
            <a:endParaRPr lang="en-CA" dirty="0"/>
          </a:p>
        </p:txBody>
      </p:sp>
      <p:pic>
        <p:nvPicPr>
          <p:cNvPr id="5" name="Picture 4">
            <a:extLst>
              <a:ext uri="{FF2B5EF4-FFF2-40B4-BE49-F238E27FC236}">
                <a16:creationId xmlns:a16="http://schemas.microsoft.com/office/drawing/2014/main" id="{ABD4DD10-A58D-298B-98E1-9B3D2D74672E}"/>
              </a:ext>
            </a:extLst>
          </p:cNvPr>
          <p:cNvPicPr>
            <a:picLocks noChangeAspect="1"/>
          </p:cNvPicPr>
          <p:nvPr/>
        </p:nvPicPr>
        <p:blipFill>
          <a:blip r:embed="rId2"/>
          <a:stretch>
            <a:fillRect/>
          </a:stretch>
        </p:blipFill>
        <p:spPr>
          <a:xfrm>
            <a:off x="2784020" y="2589561"/>
            <a:ext cx="6412001" cy="4048624"/>
          </a:xfrm>
          <a:prstGeom prst="rect">
            <a:avLst/>
          </a:prstGeom>
        </p:spPr>
      </p:pic>
    </p:spTree>
    <p:extLst>
      <p:ext uri="{BB962C8B-B14F-4D97-AF65-F5344CB8AC3E}">
        <p14:creationId xmlns:p14="http://schemas.microsoft.com/office/powerpoint/2010/main" val="3909684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BC0C-D63E-4D84-1EF3-D5C1AB9075AA}"/>
              </a:ext>
            </a:extLst>
          </p:cNvPr>
          <p:cNvSpPr>
            <a:spLocks noGrp="1"/>
          </p:cNvSpPr>
          <p:nvPr>
            <p:ph type="title"/>
          </p:nvPr>
        </p:nvSpPr>
        <p:spPr>
          <a:xfrm>
            <a:off x="838200" y="365125"/>
            <a:ext cx="10515600" cy="1140897"/>
          </a:xfrm>
        </p:spPr>
        <p:txBody>
          <a:bodyPr>
            <a:normAutofit fontScale="90000"/>
          </a:bodyPr>
          <a:lstStyle/>
          <a:p>
            <a:r>
              <a:rPr lang="en-CA" b="1" dirty="0"/>
              <a:t>Sensory-</a:t>
            </a:r>
            <a:r>
              <a:rPr lang="en-CA" b="1" dirty="0" err="1"/>
              <a:t>motory</a:t>
            </a:r>
            <a:r>
              <a:rPr lang="en-CA" b="1" dirty="0"/>
              <a:t> encoding disassociation</a:t>
            </a:r>
            <a:br>
              <a:rPr lang="en-CA" b="1" dirty="0"/>
            </a:br>
            <a:endParaRPr lang="en-CA" b="1" dirty="0"/>
          </a:p>
        </p:txBody>
      </p:sp>
      <p:sp>
        <p:nvSpPr>
          <p:cNvPr id="3" name="Content Placeholder 2">
            <a:extLst>
              <a:ext uri="{FF2B5EF4-FFF2-40B4-BE49-F238E27FC236}">
                <a16:creationId xmlns:a16="http://schemas.microsoft.com/office/drawing/2014/main" id="{30A95295-39A3-560C-791B-2C2D655DB5A2}"/>
              </a:ext>
            </a:extLst>
          </p:cNvPr>
          <p:cNvSpPr>
            <a:spLocks noGrp="1"/>
          </p:cNvSpPr>
          <p:nvPr>
            <p:ph idx="1"/>
          </p:nvPr>
        </p:nvSpPr>
        <p:spPr>
          <a:xfrm>
            <a:off x="512677" y="1623313"/>
            <a:ext cx="10515600" cy="4351338"/>
          </a:xfrm>
        </p:spPr>
        <p:txBody>
          <a:bodyPr/>
          <a:lstStyle/>
          <a:p>
            <a:pPr algn="l"/>
            <a:r>
              <a:rPr lang="en-CA" sz="1800" b="0" i="0" u="none" strike="noStrike" baseline="0" dirty="0">
                <a:latin typeface="Minion-Regular"/>
              </a:rPr>
              <a:t>context-specific visuomotor transformations</a:t>
            </a:r>
          </a:p>
          <a:p>
            <a:pPr algn="l"/>
            <a:r>
              <a:rPr lang="en-US" sz="1800" b="0" i="0" u="none" strike="noStrike" baseline="0" dirty="0">
                <a:latin typeface="Minion-Regular"/>
              </a:rPr>
              <a:t>Both implemented a gain-modulatory  mechanism</a:t>
            </a:r>
          </a:p>
          <a:p>
            <a:pPr marL="0" indent="0" algn="l">
              <a:buNone/>
            </a:pPr>
            <a:r>
              <a:rPr lang="en-US" sz="1800" b="0" i="0" u="none" strike="noStrike" baseline="0" dirty="0">
                <a:latin typeface="Minion-Regular"/>
              </a:rPr>
              <a:t> for context integration but converged onto different</a:t>
            </a:r>
          </a:p>
          <a:p>
            <a:pPr marL="0" indent="0" algn="l">
              <a:buNone/>
            </a:pPr>
            <a:r>
              <a:rPr lang="en-US" sz="1800" b="0" i="0" u="none" strike="noStrike" baseline="0" dirty="0">
                <a:latin typeface="Minion-Regular"/>
              </a:rPr>
              <a:t> predominant encoding schemes.</a:t>
            </a:r>
          </a:p>
          <a:p>
            <a:pPr marL="0" indent="0" algn="l">
              <a:buNone/>
            </a:pPr>
            <a:endParaRPr lang="en-CA" dirty="0"/>
          </a:p>
        </p:txBody>
      </p:sp>
      <p:pic>
        <p:nvPicPr>
          <p:cNvPr id="5" name="Picture 4">
            <a:extLst>
              <a:ext uri="{FF2B5EF4-FFF2-40B4-BE49-F238E27FC236}">
                <a16:creationId xmlns:a16="http://schemas.microsoft.com/office/drawing/2014/main" id="{CC2E0AD5-E458-2F7B-4B5B-AA215C32B3BB}"/>
              </a:ext>
            </a:extLst>
          </p:cNvPr>
          <p:cNvPicPr>
            <a:picLocks noChangeAspect="1"/>
          </p:cNvPicPr>
          <p:nvPr/>
        </p:nvPicPr>
        <p:blipFill>
          <a:blip r:embed="rId2"/>
          <a:stretch>
            <a:fillRect/>
          </a:stretch>
        </p:blipFill>
        <p:spPr>
          <a:xfrm>
            <a:off x="5578079" y="883349"/>
            <a:ext cx="6195597" cy="3063505"/>
          </a:xfrm>
          <a:prstGeom prst="rect">
            <a:avLst/>
          </a:prstGeom>
        </p:spPr>
      </p:pic>
      <p:sp>
        <p:nvSpPr>
          <p:cNvPr id="7" name="TextBox 6">
            <a:extLst>
              <a:ext uri="{FF2B5EF4-FFF2-40B4-BE49-F238E27FC236}">
                <a16:creationId xmlns:a16="http://schemas.microsoft.com/office/drawing/2014/main" id="{1E08AB08-C66E-04BB-4342-AB17DC4098F0}"/>
              </a:ext>
            </a:extLst>
          </p:cNvPr>
          <p:cNvSpPr txBox="1"/>
          <p:nvPr/>
        </p:nvSpPr>
        <p:spPr>
          <a:xfrm>
            <a:off x="5578079" y="3848301"/>
            <a:ext cx="6727371" cy="369332"/>
          </a:xfrm>
          <a:prstGeom prst="rect">
            <a:avLst/>
          </a:prstGeom>
          <a:noFill/>
        </p:spPr>
        <p:txBody>
          <a:bodyPr wrap="square" rtlCol="0">
            <a:spAutoFit/>
          </a:bodyPr>
          <a:lstStyle/>
          <a:p>
            <a:r>
              <a:rPr lang="en-CA" sz="1800" b="0" i="0" u="none" strike="noStrike" baseline="0" dirty="0" err="1">
                <a:latin typeface="MyriadMM-RegularCondensed"/>
              </a:rPr>
              <a:t>Brozovic</a:t>
            </a:r>
            <a:r>
              <a:rPr lang="en-CA" sz="1800" b="0" i="0" u="none" strike="noStrike" baseline="0" dirty="0">
                <a:latin typeface="MyriadMM-RegularCondensed"/>
              </a:rPr>
              <a:t>´ et al. Contextually Guided Visuomotor Transformations</a:t>
            </a:r>
            <a:endParaRPr lang="en-CA" dirty="0"/>
          </a:p>
        </p:txBody>
      </p:sp>
      <p:pic>
        <p:nvPicPr>
          <p:cNvPr id="11" name="Picture 10">
            <a:extLst>
              <a:ext uri="{FF2B5EF4-FFF2-40B4-BE49-F238E27FC236}">
                <a16:creationId xmlns:a16="http://schemas.microsoft.com/office/drawing/2014/main" id="{E1960CD7-DEE4-8F0B-4595-AB33EACB8E18}"/>
              </a:ext>
            </a:extLst>
          </p:cNvPr>
          <p:cNvPicPr>
            <a:picLocks noChangeAspect="1"/>
          </p:cNvPicPr>
          <p:nvPr/>
        </p:nvPicPr>
        <p:blipFill>
          <a:blip r:embed="rId3"/>
          <a:stretch>
            <a:fillRect/>
          </a:stretch>
        </p:blipFill>
        <p:spPr>
          <a:xfrm>
            <a:off x="5907193" y="4430643"/>
            <a:ext cx="5121084" cy="1882303"/>
          </a:xfrm>
          <a:prstGeom prst="rect">
            <a:avLst/>
          </a:prstGeom>
        </p:spPr>
      </p:pic>
      <p:sp>
        <p:nvSpPr>
          <p:cNvPr id="12" name="TextBox 11">
            <a:extLst>
              <a:ext uri="{FF2B5EF4-FFF2-40B4-BE49-F238E27FC236}">
                <a16:creationId xmlns:a16="http://schemas.microsoft.com/office/drawing/2014/main" id="{43D23B46-1C74-6E9D-45F6-CCFCFD5E70A0}"/>
              </a:ext>
            </a:extLst>
          </p:cNvPr>
          <p:cNvSpPr txBox="1"/>
          <p:nvPr/>
        </p:nvSpPr>
        <p:spPr>
          <a:xfrm>
            <a:off x="649393" y="4217633"/>
            <a:ext cx="5121084" cy="2308324"/>
          </a:xfrm>
          <a:prstGeom prst="rect">
            <a:avLst/>
          </a:prstGeom>
          <a:solidFill>
            <a:schemeClr val="accent1">
              <a:lumMod val="20000"/>
              <a:lumOff val="80000"/>
            </a:schemeClr>
          </a:solidFill>
        </p:spPr>
        <p:txBody>
          <a:bodyPr wrap="square" rtlCol="0">
            <a:spAutoFit/>
          </a:bodyPr>
          <a:lstStyle/>
          <a:p>
            <a:pPr algn="l"/>
            <a:r>
              <a:rPr lang="en-CA" sz="1800" b="0" i="0" u="none" strike="noStrike" baseline="0" dirty="0">
                <a:latin typeface="Minion-Regular"/>
              </a:rPr>
              <a:t>A particular </a:t>
            </a:r>
            <a:r>
              <a:rPr lang="en-US" sz="1800" b="0" i="0" u="none" strike="noStrike" baseline="0" dirty="0">
                <a:latin typeface="Minion-Regular"/>
              </a:rPr>
              <a:t>output unit is active every time the remapped position of the visual target falls within the preferred 1D tuning direction of the unit. For example, the fifth output unit has its preferred</a:t>
            </a:r>
          </a:p>
          <a:p>
            <a:pPr algn="l"/>
            <a:r>
              <a:rPr lang="en-US" sz="1800" b="0" i="0" u="none" strike="noStrike" baseline="0" dirty="0">
                <a:latin typeface="Minion-Regular"/>
              </a:rPr>
              <a:t>direction at 0°. This means that when the remapping rule dictates 90° clockwise rotation, only visual targets that are positioned in the vicinity of 90° will excite this neuron.</a:t>
            </a:r>
            <a:endParaRPr lang="en-CA" dirty="0"/>
          </a:p>
        </p:txBody>
      </p:sp>
      <p:pic>
        <p:nvPicPr>
          <p:cNvPr id="6" name="Picture 5">
            <a:extLst>
              <a:ext uri="{FF2B5EF4-FFF2-40B4-BE49-F238E27FC236}">
                <a16:creationId xmlns:a16="http://schemas.microsoft.com/office/drawing/2014/main" id="{B4EA7997-C4DE-8B92-762B-EC5F4315842F}"/>
              </a:ext>
            </a:extLst>
          </p:cNvPr>
          <p:cNvPicPr>
            <a:picLocks noChangeAspect="1"/>
          </p:cNvPicPr>
          <p:nvPr/>
        </p:nvPicPr>
        <p:blipFill>
          <a:blip r:embed="rId4"/>
          <a:stretch>
            <a:fillRect/>
          </a:stretch>
        </p:blipFill>
        <p:spPr>
          <a:xfrm>
            <a:off x="973441" y="3307234"/>
            <a:ext cx="1661304" cy="541067"/>
          </a:xfrm>
          <a:prstGeom prst="rect">
            <a:avLst/>
          </a:prstGeom>
        </p:spPr>
      </p:pic>
      <p:pic>
        <p:nvPicPr>
          <p:cNvPr id="9" name="Picture 8">
            <a:extLst>
              <a:ext uri="{FF2B5EF4-FFF2-40B4-BE49-F238E27FC236}">
                <a16:creationId xmlns:a16="http://schemas.microsoft.com/office/drawing/2014/main" id="{F4F82470-550B-9926-682A-B48618DC5AD6}"/>
              </a:ext>
            </a:extLst>
          </p:cNvPr>
          <p:cNvPicPr>
            <a:picLocks noChangeAspect="1"/>
          </p:cNvPicPr>
          <p:nvPr/>
        </p:nvPicPr>
        <p:blipFill>
          <a:blip r:embed="rId5"/>
          <a:stretch>
            <a:fillRect/>
          </a:stretch>
        </p:blipFill>
        <p:spPr>
          <a:xfrm>
            <a:off x="3191933" y="3345483"/>
            <a:ext cx="1828958" cy="518205"/>
          </a:xfrm>
          <a:prstGeom prst="rect">
            <a:avLst/>
          </a:prstGeom>
        </p:spPr>
      </p:pic>
    </p:spTree>
    <p:extLst>
      <p:ext uri="{BB962C8B-B14F-4D97-AF65-F5344CB8AC3E}">
        <p14:creationId xmlns:p14="http://schemas.microsoft.com/office/powerpoint/2010/main" val="3494087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409BA-5848-7227-AFC6-1A2BFFF0B9A0}"/>
              </a:ext>
            </a:extLst>
          </p:cNvPr>
          <p:cNvPicPr>
            <a:picLocks noChangeAspect="1"/>
          </p:cNvPicPr>
          <p:nvPr/>
        </p:nvPicPr>
        <p:blipFill>
          <a:blip r:embed="rId2"/>
          <a:stretch>
            <a:fillRect/>
          </a:stretch>
        </p:blipFill>
        <p:spPr>
          <a:xfrm>
            <a:off x="961053" y="1399493"/>
            <a:ext cx="6172432" cy="1981265"/>
          </a:xfrm>
          <a:prstGeom prst="rect">
            <a:avLst/>
          </a:prstGeom>
        </p:spPr>
      </p:pic>
      <p:pic>
        <p:nvPicPr>
          <p:cNvPr id="7" name="Picture 6">
            <a:extLst>
              <a:ext uri="{FF2B5EF4-FFF2-40B4-BE49-F238E27FC236}">
                <a16:creationId xmlns:a16="http://schemas.microsoft.com/office/drawing/2014/main" id="{29DFD5A8-FF26-75B7-B773-024483636161}"/>
              </a:ext>
            </a:extLst>
          </p:cNvPr>
          <p:cNvPicPr>
            <a:picLocks noChangeAspect="1"/>
          </p:cNvPicPr>
          <p:nvPr/>
        </p:nvPicPr>
        <p:blipFill>
          <a:blip r:embed="rId3"/>
          <a:stretch>
            <a:fillRect/>
          </a:stretch>
        </p:blipFill>
        <p:spPr>
          <a:xfrm>
            <a:off x="7774447" y="1201087"/>
            <a:ext cx="2122732" cy="2378075"/>
          </a:xfrm>
          <a:prstGeom prst="rect">
            <a:avLst/>
          </a:prstGeom>
        </p:spPr>
      </p:pic>
      <p:pic>
        <p:nvPicPr>
          <p:cNvPr id="9" name="Picture 8">
            <a:extLst>
              <a:ext uri="{FF2B5EF4-FFF2-40B4-BE49-F238E27FC236}">
                <a16:creationId xmlns:a16="http://schemas.microsoft.com/office/drawing/2014/main" id="{5F80EEBA-3133-3F3E-CA12-A5E084B8E95E}"/>
              </a:ext>
            </a:extLst>
          </p:cNvPr>
          <p:cNvPicPr>
            <a:picLocks noChangeAspect="1"/>
          </p:cNvPicPr>
          <p:nvPr/>
        </p:nvPicPr>
        <p:blipFill>
          <a:blip r:embed="rId4"/>
          <a:stretch>
            <a:fillRect/>
          </a:stretch>
        </p:blipFill>
        <p:spPr>
          <a:xfrm>
            <a:off x="961053" y="4670967"/>
            <a:ext cx="5830427" cy="1038728"/>
          </a:xfrm>
          <a:prstGeom prst="rect">
            <a:avLst/>
          </a:prstGeom>
        </p:spPr>
      </p:pic>
      <p:pic>
        <p:nvPicPr>
          <p:cNvPr id="11" name="Picture 10">
            <a:extLst>
              <a:ext uri="{FF2B5EF4-FFF2-40B4-BE49-F238E27FC236}">
                <a16:creationId xmlns:a16="http://schemas.microsoft.com/office/drawing/2014/main" id="{F9FE2339-A4D5-7621-A51B-2F41D715A957}"/>
              </a:ext>
            </a:extLst>
          </p:cNvPr>
          <p:cNvPicPr>
            <a:picLocks noChangeAspect="1"/>
          </p:cNvPicPr>
          <p:nvPr/>
        </p:nvPicPr>
        <p:blipFill>
          <a:blip r:embed="rId5"/>
          <a:stretch>
            <a:fillRect/>
          </a:stretch>
        </p:blipFill>
        <p:spPr>
          <a:xfrm>
            <a:off x="8055270" y="3991222"/>
            <a:ext cx="2524439" cy="2398217"/>
          </a:xfrm>
          <a:prstGeom prst="rect">
            <a:avLst/>
          </a:prstGeom>
        </p:spPr>
      </p:pic>
    </p:spTree>
    <p:extLst>
      <p:ext uri="{BB962C8B-B14F-4D97-AF65-F5344CB8AC3E}">
        <p14:creationId xmlns:p14="http://schemas.microsoft.com/office/powerpoint/2010/main" val="1586981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1A6-B7A4-D249-B4B7-6A3B8D99A6E5}"/>
              </a:ext>
            </a:extLst>
          </p:cNvPr>
          <p:cNvSpPr>
            <a:spLocks noGrp="1"/>
          </p:cNvSpPr>
          <p:nvPr>
            <p:ph type="title"/>
          </p:nvPr>
        </p:nvSpPr>
        <p:spPr>
          <a:xfrm>
            <a:off x="838200" y="447772"/>
            <a:ext cx="10515600" cy="2006179"/>
          </a:xfrm>
        </p:spPr>
        <p:txBody>
          <a:bodyPr>
            <a:noAutofit/>
          </a:bodyPr>
          <a:lstStyle/>
          <a:p>
            <a:r>
              <a:rPr lang="en-CA" sz="3200" dirty="0">
                <a:highlight>
                  <a:srgbClr val="FFFF00"/>
                </a:highlight>
              </a:rPr>
              <a:t>Subject 1</a:t>
            </a:r>
            <a:br>
              <a:rPr lang="en-CA" sz="3200" dirty="0"/>
            </a:br>
            <a:r>
              <a:rPr lang="en-CA" sz="3200" dirty="0"/>
              <a:t>How NN solve movement comprehension?</a:t>
            </a:r>
            <a:br>
              <a:rPr lang="en-CA" sz="3200" dirty="0"/>
            </a:br>
            <a:r>
              <a:rPr lang="en-CA" sz="3200" dirty="0"/>
              <a:t>Does it have any hierarchical stages? Does it build any shared pattern for movements? Does it process the same movement similarly?</a:t>
            </a:r>
          </a:p>
        </p:txBody>
      </p:sp>
      <p:sp>
        <p:nvSpPr>
          <p:cNvPr id="3" name="Content Placeholder 2">
            <a:extLst>
              <a:ext uri="{FF2B5EF4-FFF2-40B4-BE49-F238E27FC236}">
                <a16:creationId xmlns:a16="http://schemas.microsoft.com/office/drawing/2014/main" id="{19B3AED5-EF9D-21A7-D1E5-7653F5F1CDBB}"/>
              </a:ext>
            </a:extLst>
          </p:cNvPr>
          <p:cNvSpPr>
            <a:spLocks noGrp="1"/>
          </p:cNvSpPr>
          <p:nvPr>
            <p:ph idx="1"/>
          </p:nvPr>
        </p:nvSpPr>
        <p:spPr>
          <a:xfrm>
            <a:off x="838200" y="2799185"/>
            <a:ext cx="10515600" cy="3377778"/>
          </a:xfrm>
        </p:spPr>
        <p:txBody>
          <a:bodyPr>
            <a:normAutofit fontScale="85000" lnSpcReduction="20000"/>
          </a:bodyPr>
          <a:lstStyle/>
          <a:p>
            <a:r>
              <a:rPr lang="en-US" dirty="0"/>
              <a:t>Rehabilitation/ diagnosis</a:t>
            </a:r>
          </a:p>
          <a:p>
            <a:r>
              <a:rPr lang="en-US" dirty="0"/>
              <a:t>Train NN on different Dataset with specific abnormalities.</a:t>
            </a:r>
          </a:p>
          <a:p>
            <a:r>
              <a:rPr lang="en-US" dirty="0"/>
              <a:t>ML analysis</a:t>
            </a:r>
          </a:p>
          <a:p>
            <a:r>
              <a:rPr lang="en-US" dirty="0"/>
              <a:t>Design a Pipeline which uses Video-recorded data</a:t>
            </a:r>
          </a:p>
          <a:p>
            <a:r>
              <a:rPr lang="en-US" dirty="0"/>
              <a:t>Define a measurement or a score for normal or healthy movement which can distinguish abnormality</a:t>
            </a:r>
          </a:p>
          <a:p>
            <a:r>
              <a:rPr lang="en-US" dirty="0"/>
              <a:t>compare NN performance to human behavior in which they comprehend movement</a:t>
            </a:r>
          </a:p>
          <a:p>
            <a:pPr lvl="1">
              <a:buFont typeface="Wingdings" panose="05000000000000000000" pitchFamily="2" charset="2"/>
              <a:buChar char="Ø"/>
            </a:pPr>
            <a:r>
              <a:rPr lang="en-US" dirty="0"/>
              <a:t> If NN </a:t>
            </a:r>
            <a:r>
              <a:rPr lang="en-US" dirty="0" err="1"/>
              <a:t>undrastand</a:t>
            </a:r>
            <a:r>
              <a:rPr lang="en-US" dirty="0"/>
              <a:t> or fool in a same way which humans do</a:t>
            </a:r>
          </a:p>
          <a:p>
            <a:pPr lvl="1">
              <a:buFont typeface="Wingdings" panose="05000000000000000000" pitchFamily="2" charset="2"/>
              <a:buChar char="Ø"/>
            </a:pPr>
            <a:r>
              <a:rPr lang="en-US" dirty="0"/>
              <a:t>Recognition of characteristics joints for each movement</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p:txBody>
      </p:sp>
    </p:spTree>
    <p:extLst>
      <p:ext uri="{BB962C8B-B14F-4D97-AF65-F5344CB8AC3E}">
        <p14:creationId xmlns:p14="http://schemas.microsoft.com/office/powerpoint/2010/main" val="2745744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95DF-FA63-4AD1-BCBB-BC17F57AFF54}"/>
              </a:ext>
            </a:extLst>
          </p:cNvPr>
          <p:cNvSpPr>
            <a:spLocks noGrp="1"/>
          </p:cNvSpPr>
          <p:nvPr>
            <p:ph type="title"/>
          </p:nvPr>
        </p:nvSpPr>
        <p:spPr/>
        <p:txBody>
          <a:bodyPr/>
          <a:lstStyle/>
          <a:p>
            <a:r>
              <a:rPr lang="en-CA" dirty="0"/>
              <a:t>Two main methods in XAI for CNNs</a:t>
            </a:r>
          </a:p>
        </p:txBody>
      </p:sp>
      <p:sp>
        <p:nvSpPr>
          <p:cNvPr id="3" name="Content Placeholder 2">
            <a:extLst>
              <a:ext uri="{FF2B5EF4-FFF2-40B4-BE49-F238E27FC236}">
                <a16:creationId xmlns:a16="http://schemas.microsoft.com/office/drawing/2014/main" id="{FCEAC058-3FEF-4771-BA33-79ACB21F912A}"/>
              </a:ext>
            </a:extLst>
          </p:cNvPr>
          <p:cNvSpPr>
            <a:spLocks noGrp="1"/>
          </p:cNvSpPr>
          <p:nvPr>
            <p:ph idx="1"/>
          </p:nvPr>
        </p:nvSpPr>
        <p:spPr>
          <a:xfrm>
            <a:off x="838200" y="1307690"/>
            <a:ext cx="10515600" cy="5185185"/>
          </a:xfrm>
        </p:spPr>
        <p:txBody>
          <a:bodyPr>
            <a:normAutofit fontScale="70000" lnSpcReduction="20000"/>
          </a:bodyPr>
          <a:lstStyle/>
          <a:p>
            <a:r>
              <a:rPr lang="en-CA" dirty="0">
                <a:solidFill>
                  <a:schemeClr val="accent1"/>
                </a:solidFill>
              </a:rPr>
              <a:t>Backpropagation-based</a:t>
            </a:r>
          </a:p>
          <a:p>
            <a:pPr marL="971550" lvl="1" indent="-514350">
              <a:buFont typeface="+mj-lt"/>
              <a:buAutoNum type="arabicPeriod"/>
            </a:pPr>
            <a:r>
              <a:rPr lang="en-CA" sz="1900" dirty="0">
                <a:highlight>
                  <a:srgbClr val="FFFF00"/>
                </a:highlight>
              </a:rPr>
              <a:t>CAM: Class activation mapping  </a:t>
            </a:r>
            <a:r>
              <a:rPr lang="en-CA" sz="1900" dirty="0"/>
              <a:t>        </a:t>
            </a:r>
            <a:r>
              <a:rPr lang="en-CA" sz="1900" dirty="0">
                <a:highlight>
                  <a:srgbClr val="FF0000"/>
                </a:highlight>
                <a:sym typeface="Wingdings" panose="05000000000000000000" pitchFamily="2" charset="2"/>
              </a:rPr>
              <a:t>  we need images to be input!</a:t>
            </a:r>
            <a:endParaRPr lang="en-CA" sz="1900" dirty="0">
              <a:highlight>
                <a:srgbClr val="FF0000"/>
              </a:highlight>
            </a:endParaRPr>
          </a:p>
          <a:p>
            <a:pPr marL="914400" lvl="2" indent="0">
              <a:buNone/>
            </a:pPr>
            <a:r>
              <a:rPr lang="en-CA" sz="1900" dirty="0"/>
              <a:t>1. need specific architectures including pooling layers</a:t>
            </a:r>
          </a:p>
          <a:p>
            <a:pPr marL="914400" lvl="2" indent="0">
              <a:buNone/>
            </a:pPr>
            <a:r>
              <a:rPr lang="en-US" sz="1900" b="0" i="0" u="none" strike="noStrike" baseline="0" dirty="0"/>
              <a:t>2. highlights the regions in the input data that have the most influence</a:t>
            </a:r>
          </a:p>
          <a:p>
            <a:pPr marL="914400" lvl="2" indent="0">
              <a:buNone/>
            </a:pPr>
            <a:r>
              <a:rPr lang="en-US" sz="1900" b="0" i="0" u="none" strike="noStrike" baseline="0" dirty="0"/>
              <a:t> on CNNs output classification </a:t>
            </a:r>
            <a:r>
              <a:rPr lang="en-CA" sz="1900" b="0" i="0" u="none" strike="noStrike" baseline="0" dirty="0"/>
              <a:t>prediction</a:t>
            </a:r>
            <a:endParaRPr lang="en-CA" sz="1900" dirty="0"/>
          </a:p>
          <a:p>
            <a:pPr marL="914400" lvl="2" indent="0">
              <a:buNone/>
            </a:pPr>
            <a:r>
              <a:rPr lang="en-CA" sz="1900" dirty="0"/>
              <a:t>3. Can be used for time series</a:t>
            </a:r>
          </a:p>
          <a:p>
            <a:pPr marL="914400" lvl="2" indent="0">
              <a:buNone/>
            </a:pPr>
            <a:r>
              <a:rPr lang="en-CA" sz="1900" b="0" i="0" u="none" strike="noStrike" baseline="0" dirty="0"/>
              <a:t>4. Identify </a:t>
            </a:r>
            <a:r>
              <a:rPr lang="en-US" sz="1900" b="0" i="0" u="none" strike="noStrike" baseline="0" dirty="0"/>
              <a:t>the sub-sequences most relevant to any particular class</a:t>
            </a:r>
          </a:p>
          <a:p>
            <a:pPr marL="914400" lvl="2" indent="0">
              <a:buNone/>
            </a:pPr>
            <a:r>
              <a:rPr lang="en-US" sz="1900" dirty="0"/>
              <a:t>5. Article: Learning deep features for discrimination </a:t>
            </a:r>
            <a:r>
              <a:rPr lang="en-US" sz="1900" dirty="0" err="1"/>
              <a:t>localization</a:t>
            </a:r>
            <a:r>
              <a:rPr lang="en-US" sz="1900" b="0" i="0" dirty="0" err="1">
                <a:solidFill>
                  <a:srgbClr val="FFFFFF"/>
                </a:solidFill>
                <a:effectLst/>
              </a:rPr>
              <a:t>Lear</a:t>
            </a:r>
            <a:endParaRPr lang="en-US" sz="1900" b="0" i="0" dirty="0">
              <a:solidFill>
                <a:srgbClr val="FFFFFF"/>
              </a:solidFill>
              <a:effectLst/>
            </a:endParaRPr>
          </a:p>
          <a:p>
            <a:pPr marL="914400" lvl="2" indent="0">
              <a:buNone/>
            </a:pPr>
            <a:r>
              <a:rPr lang="en-US" sz="1900" b="0" i="0" u="none" strike="noStrike" baseline="0" dirty="0"/>
              <a:t>6. Article : Grad-CAM: Visual Explanations from Deep Networks </a:t>
            </a:r>
          </a:p>
          <a:p>
            <a:pPr marL="914400" lvl="2" indent="0">
              <a:buNone/>
            </a:pPr>
            <a:r>
              <a:rPr lang="en-US" sz="1900" b="0" i="0" u="none" strike="noStrike" baseline="0" dirty="0"/>
              <a:t>via Gradient-based Localization</a:t>
            </a:r>
          </a:p>
          <a:p>
            <a:pPr marL="914400" lvl="2" indent="0">
              <a:buNone/>
            </a:pPr>
            <a:r>
              <a:rPr lang="en-US" sz="1900" b="0" i="0" dirty="0" err="1">
                <a:solidFill>
                  <a:srgbClr val="FFFFFF"/>
                </a:solidFill>
                <a:effectLst/>
              </a:rPr>
              <a:t>atures</a:t>
            </a:r>
            <a:r>
              <a:rPr lang="en-US" sz="1900" b="0" i="0" dirty="0">
                <a:solidFill>
                  <a:srgbClr val="FFFFFF"/>
                </a:solidFill>
                <a:effectLst/>
              </a:rPr>
              <a:t> for Discriminative Localization</a:t>
            </a:r>
            <a:endParaRPr lang="en-CA" sz="1900" dirty="0"/>
          </a:p>
          <a:p>
            <a:pPr marL="971550" lvl="1" indent="-514350">
              <a:buFont typeface="+mj-lt"/>
              <a:buAutoNum type="arabicPeriod"/>
            </a:pPr>
            <a:r>
              <a:rPr lang="en-CA" sz="1900" b="0" i="0" u="none" strike="noStrike" baseline="0" dirty="0"/>
              <a:t>‘Gradient*Input’ method </a:t>
            </a:r>
            <a:r>
              <a:rPr lang="en-CA" sz="1900" b="0" i="0" u="none" strike="noStrike" baseline="0" dirty="0">
                <a:solidFill>
                  <a:srgbClr val="000000"/>
                </a:solidFill>
              </a:rPr>
              <a:t>used both for classification </a:t>
            </a:r>
            <a:r>
              <a:rPr lang="en-US" sz="1900" b="0" i="0" u="none" strike="noStrike" baseline="0" dirty="0">
                <a:solidFill>
                  <a:srgbClr val="000000"/>
                </a:solidFill>
              </a:rPr>
              <a:t>and regression tasks as it only needs the neurons activations to produce its explanations</a:t>
            </a:r>
          </a:p>
          <a:p>
            <a:pPr marL="1428750" lvl="2" indent="-514350">
              <a:buFont typeface="+mj-lt"/>
              <a:buAutoNum type="arabicPeriod"/>
            </a:pPr>
            <a:r>
              <a:rPr lang="en-CA" sz="1900" dirty="0"/>
              <a:t>Article: </a:t>
            </a:r>
            <a:r>
              <a:rPr lang="en-US" sz="1600" dirty="0" err="1"/>
              <a:t>PatchX</a:t>
            </a:r>
            <a:r>
              <a:rPr lang="en-US" sz="1600" dirty="0"/>
              <a:t>: Explaining Deep Models by Intelligible Pattern Patches for Time-series Classification(</a:t>
            </a:r>
            <a:r>
              <a:rPr lang="en-US" sz="1600" dirty="0">
                <a:highlight>
                  <a:srgbClr val="FF0000"/>
                </a:highlight>
              </a:rPr>
              <a:t>we need 1D time series data like texts</a:t>
            </a:r>
            <a:r>
              <a:rPr lang="en-US" sz="1600" dirty="0"/>
              <a:t>)</a:t>
            </a:r>
          </a:p>
          <a:p>
            <a:pPr marL="914400" lvl="2" indent="0">
              <a:buNone/>
            </a:pPr>
            <a:endParaRPr lang="en-CA" sz="1900" dirty="0"/>
          </a:p>
          <a:p>
            <a:r>
              <a:rPr lang="en-CA" dirty="0">
                <a:solidFill>
                  <a:schemeClr val="accent1"/>
                </a:solidFill>
              </a:rPr>
              <a:t>Perturbation-based</a:t>
            </a:r>
          </a:p>
          <a:p>
            <a:pPr lvl="1">
              <a:buFont typeface="Wingdings" panose="05000000000000000000" pitchFamily="2" charset="2"/>
              <a:buChar char="§"/>
            </a:pPr>
            <a:r>
              <a:rPr lang="en-US" sz="1900" dirty="0"/>
              <a:t>Article: toward better understanding of gradient-based….</a:t>
            </a:r>
          </a:p>
          <a:p>
            <a:pPr lvl="1">
              <a:buFont typeface="Wingdings" panose="05000000000000000000" pitchFamily="2" charset="2"/>
              <a:buChar char="§"/>
            </a:pPr>
            <a:r>
              <a:rPr lang="en-US" sz="1900" b="0" i="0" u="none" strike="noStrike" baseline="0" dirty="0"/>
              <a:t>removing, masking, or altering them, running a forward  pass on the new input, and measuring the difference with the </a:t>
            </a:r>
            <a:r>
              <a:rPr lang="en-CA" sz="1900" b="0" i="0" u="none" strike="noStrike" baseline="0" dirty="0"/>
              <a:t>original input</a:t>
            </a:r>
            <a:endParaRPr lang="en-US" sz="1900" dirty="0"/>
          </a:p>
          <a:p>
            <a:pPr marL="800100" lvl="1" indent="-342900">
              <a:buFont typeface="+mj-lt"/>
              <a:buAutoNum type="arabicPeriod"/>
            </a:pPr>
            <a:r>
              <a:rPr lang="en-CA" sz="1900" b="0" i="0" u="none" strike="noStrike" baseline="0" dirty="0">
                <a:highlight>
                  <a:srgbClr val="FFFF00"/>
                </a:highlight>
              </a:rPr>
              <a:t>occlusion sensitivity method</a:t>
            </a:r>
          </a:p>
          <a:p>
            <a:pPr marL="1257300" lvl="2" indent="-342900">
              <a:buFont typeface="+mj-lt"/>
              <a:buAutoNum type="arabicPeriod"/>
            </a:pPr>
            <a:r>
              <a:rPr lang="en-CA" sz="1900" dirty="0"/>
              <a:t>Article:</a:t>
            </a:r>
            <a:r>
              <a:rPr lang="en-US" sz="1900" dirty="0" err="1"/>
              <a:t>ConvTimeNet</a:t>
            </a:r>
            <a:r>
              <a:rPr lang="en-US" sz="1900" dirty="0"/>
              <a:t>: A Pre-trained Deep Convolutional Neural Network for Time Series Classification</a:t>
            </a:r>
          </a:p>
          <a:p>
            <a:pPr marL="1257300" lvl="2" indent="-342900">
              <a:buFont typeface="+mj-lt"/>
              <a:buAutoNum type="arabicPeriod"/>
            </a:pPr>
            <a:r>
              <a:rPr lang="en-US" sz="1800" b="0" i="0" u="none" strike="noStrike" baseline="0" dirty="0">
                <a:latin typeface="NimbusRomNo9L-Regu"/>
              </a:rPr>
              <a:t>occluding parts of the time series and observing the changes in probability </a:t>
            </a:r>
            <a:r>
              <a:rPr lang="en-US" sz="1800" b="0" i="0" u="none" strike="noStrike" baseline="0" dirty="0">
                <a:latin typeface="CMR10"/>
              </a:rPr>
              <a:t>^</a:t>
            </a:r>
            <a:r>
              <a:rPr lang="en-US" sz="1800" b="0" i="0" u="none" strike="noStrike" baseline="0" dirty="0">
                <a:latin typeface="CMMI10"/>
              </a:rPr>
              <a:t>y </a:t>
            </a:r>
            <a:r>
              <a:rPr lang="en-US" sz="1800" b="0" i="0" u="none" strike="noStrike" baseline="0" dirty="0">
                <a:latin typeface="NimbusRomNo9L-Regu"/>
              </a:rPr>
              <a:t>for the predicted class</a:t>
            </a:r>
          </a:p>
          <a:p>
            <a:pPr marL="1257300" lvl="2" indent="-342900">
              <a:buFont typeface="+mj-lt"/>
              <a:buAutoNum type="arabicPeriod"/>
            </a:pPr>
            <a:r>
              <a:rPr lang="en-CA" sz="1800" b="0" i="0" u="none" strike="noStrike" baseline="0" dirty="0">
                <a:latin typeface="NimbusRomNo9L-Regu"/>
              </a:rPr>
              <a:t>perform time series classification</a:t>
            </a:r>
            <a:endParaRPr lang="en-CA" sz="1900" b="0" i="0" u="none" strike="noStrike" baseline="0" dirty="0"/>
          </a:p>
          <a:p>
            <a:pPr marL="457200" lvl="1" indent="0">
              <a:buNone/>
            </a:pPr>
            <a:endParaRPr lang="en-US" sz="1800" b="0" i="0" u="none" strike="noStrike" baseline="0" dirty="0"/>
          </a:p>
          <a:p>
            <a:pPr marL="914400" lvl="1" indent="-457200">
              <a:buFont typeface="+mj-lt"/>
              <a:buAutoNum type="arabicPeriod"/>
            </a:pPr>
            <a:endParaRPr lang="en-CA" dirty="0"/>
          </a:p>
        </p:txBody>
      </p:sp>
      <p:sp>
        <p:nvSpPr>
          <p:cNvPr id="4" name="TextBox 3">
            <a:extLst>
              <a:ext uri="{FF2B5EF4-FFF2-40B4-BE49-F238E27FC236}">
                <a16:creationId xmlns:a16="http://schemas.microsoft.com/office/drawing/2014/main" id="{1D379193-10B2-4F38-9A8D-4BED920F07E1}"/>
              </a:ext>
            </a:extLst>
          </p:cNvPr>
          <p:cNvSpPr txBox="1"/>
          <p:nvPr/>
        </p:nvSpPr>
        <p:spPr>
          <a:xfrm>
            <a:off x="0" y="70157"/>
            <a:ext cx="1268361" cy="369332"/>
          </a:xfrm>
          <a:prstGeom prst="rect">
            <a:avLst/>
          </a:prstGeom>
          <a:noFill/>
        </p:spPr>
        <p:txBody>
          <a:bodyPr wrap="square" rtlCol="0">
            <a:spAutoFit/>
          </a:bodyPr>
          <a:lstStyle/>
          <a:p>
            <a:r>
              <a:rPr lang="en-CA" dirty="0">
                <a:highlight>
                  <a:srgbClr val="FF00FF"/>
                </a:highlight>
              </a:rPr>
              <a:t>Feb 2, 2022</a:t>
            </a:r>
          </a:p>
        </p:txBody>
      </p:sp>
      <p:pic>
        <p:nvPicPr>
          <p:cNvPr id="6" name="Picture 5">
            <a:extLst>
              <a:ext uri="{FF2B5EF4-FFF2-40B4-BE49-F238E27FC236}">
                <a16:creationId xmlns:a16="http://schemas.microsoft.com/office/drawing/2014/main" id="{2FDE8BA8-074D-4320-99AE-36006F676745}"/>
              </a:ext>
            </a:extLst>
          </p:cNvPr>
          <p:cNvPicPr>
            <a:picLocks noChangeAspect="1"/>
          </p:cNvPicPr>
          <p:nvPr/>
        </p:nvPicPr>
        <p:blipFill>
          <a:blip r:embed="rId2"/>
          <a:stretch>
            <a:fillRect/>
          </a:stretch>
        </p:blipFill>
        <p:spPr>
          <a:xfrm>
            <a:off x="8794475" y="1381528"/>
            <a:ext cx="1739788" cy="1958782"/>
          </a:xfrm>
          <a:prstGeom prst="rect">
            <a:avLst/>
          </a:prstGeom>
        </p:spPr>
      </p:pic>
    </p:spTree>
    <p:extLst>
      <p:ext uri="{BB962C8B-B14F-4D97-AF65-F5344CB8AC3E}">
        <p14:creationId xmlns:p14="http://schemas.microsoft.com/office/powerpoint/2010/main" val="3438472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1A6-B7A4-D249-B4B7-6A3B8D99A6E5}"/>
              </a:ext>
            </a:extLst>
          </p:cNvPr>
          <p:cNvSpPr>
            <a:spLocks noGrp="1"/>
          </p:cNvSpPr>
          <p:nvPr>
            <p:ph type="title"/>
          </p:nvPr>
        </p:nvSpPr>
        <p:spPr>
          <a:xfrm>
            <a:off x="922176" y="1038411"/>
            <a:ext cx="10515600" cy="2006179"/>
          </a:xfrm>
        </p:spPr>
        <p:txBody>
          <a:bodyPr>
            <a:noAutofit/>
          </a:bodyPr>
          <a:lstStyle/>
          <a:p>
            <a:r>
              <a:rPr lang="en-CA" sz="3200" dirty="0">
                <a:highlight>
                  <a:srgbClr val="FFFF00"/>
                </a:highlight>
              </a:rPr>
              <a:t>Subject 2</a:t>
            </a:r>
            <a:br>
              <a:rPr lang="en-CA" sz="3200" dirty="0"/>
            </a:br>
            <a:r>
              <a:rPr lang="en-CA" sz="3200" dirty="0"/>
              <a:t>How different transformation is made in the brain to produce different motor commands? Does the same process is running for goal-directed gaze and reach movement? Can we combine/ensemble two models meaningfully to do this two different task at the same time? Does the model need extra stage or level or layer? Which approach should be considered?</a:t>
            </a:r>
          </a:p>
        </p:txBody>
      </p:sp>
      <p:pic>
        <p:nvPicPr>
          <p:cNvPr id="5" name="Picture 4">
            <a:extLst>
              <a:ext uri="{FF2B5EF4-FFF2-40B4-BE49-F238E27FC236}">
                <a16:creationId xmlns:a16="http://schemas.microsoft.com/office/drawing/2014/main" id="{00521F88-BEE0-E52C-8C22-6E7BEC6FC3F5}"/>
              </a:ext>
            </a:extLst>
          </p:cNvPr>
          <p:cNvPicPr>
            <a:picLocks noChangeAspect="1"/>
          </p:cNvPicPr>
          <p:nvPr/>
        </p:nvPicPr>
        <p:blipFill>
          <a:blip r:embed="rId2"/>
          <a:stretch>
            <a:fillRect/>
          </a:stretch>
        </p:blipFill>
        <p:spPr>
          <a:xfrm>
            <a:off x="922176" y="4338923"/>
            <a:ext cx="2440443" cy="1980583"/>
          </a:xfrm>
          <a:prstGeom prst="rect">
            <a:avLst/>
          </a:prstGeom>
        </p:spPr>
      </p:pic>
      <p:pic>
        <p:nvPicPr>
          <p:cNvPr id="7" name="Picture 6">
            <a:extLst>
              <a:ext uri="{FF2B5EF4-FFF2-40B4-BE49-F238E27FC236}">
                <a16:creationId xmlns:a16="http://schemas.microsoft.com/office/drawing/2014/main" id="{742482DD-FA6D-AFBF-3328-5E1349967CA1}"/>
              </a:ext>
            </a:extLst>
          </p:cNvPr>
          <p:cNvPicPr>
            <a:picLocks noChangeAspect="1"/>
          </p:cNvPicPr>
          <p:nvPr/>
        </p:nvPicPr>
        <p:blipFill>
          <a:blip r:embed="rId3"/>
          <a:stretch>
            <a:fillRect/>
          </a:stretch>
        </p:blipFill>
        <p:spPr>
          <a:xfrm>
            <a:off x="9646819" y="4058466"/>
            <a:ext cx="2065199" cy="2453853"/>
          </a:xfrm>
          <a:prstGeom prst="rect">
            <a:avLst/>
          </a:prstGeom>
        </p:spPr>
      </p:pic>
      <p:pic>
        <p:nvPicPr>
          <p:cNvPr id="9" name="Picture 8">
            <a:extLst>
              <a:ext uri="{FF2B5EF4-FFF2-40B4-BE49-F238E27FC236}">
                <a16:creationId xmlns:a16="http://schemas.microsoft.com/office/drawing/2014/main" id="{E875FBF3-4B12-3B38-7ECB-80B7EC37B0F7}"/>
              </a:ext>
            </a:extLst>
          </p:cNvPr>
          <p:cNvPicPr>
            <a:picLocks noChangeAspect="1"/>
          </p:cNvPicPr>
          <p:nvPr/>
        </p:nvPicPr>
        <p:blipFill>
          <a:blip r:embed="rId4"/>
          <a:stretch>
            <a:fillRect/>
          </a:stretch>
        </p:blipFill>
        <p:spPr>
          <a:xfrm rot="16200000">
            <a:off x="6069756" y="3282336"/>
            <a:ext cx="2496555" cy="4182710"/>
          </a:xfrm>
          <a:prstGeom prst="rect">
            <a:avLst/>
          </a:prstGeom>
        </p:spPr>
      </p:pic>
      <p:sp>
        <p:nvSpPr>
          <p:cNvPr id="10" name="Rectangle: Rounded Corners 9">
            <a:extLst>
              <a:ext uri="{FF2B5EF4-FFF2-40B4-BE49-F238E27FC236}">
                <a16:creationId xmlns:a16="http://schemas.microsoft.com/office/drawing/2014/main" id="{FC5AE33E-23E0-B055-2345-DE02999DF79C}"/>
              </a:ext>
            </a:extLst>
          </p:cNvPr>
          <p:cNvSpPr/>
          <p:nvPr/>
        </p:nvSpPr>
        <p:spPr>
          <a:xfrm>
            <a:off x="1400614" y="3813411"/>
            <a:ext cx="1091681" cy="44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Saccade</a:t>
            </a:r>
          </a:p>
        </p:txBody>
      </p:sp>
      <p:sp>
        <p:nvSpPr>
          <p:cNvPr id="11" name="Rectangle: Rounded Corners 10">
            <a:extLst>
              <a:ext uri="{FF2B5EF4-FFF2-40B4-BE49-F238E27FC236}">
                <a16:creationId xmlns:a16="http://schemas.microsoft.com/office/drawing/2014/main" id="{0CAD3C28-3C49-8F19-8713-2C16F7B21D4E}"/>
              </a:ext>
            </a:extLst>
          </p:cNvPr>
          <p:cNvSpPr/>
          <p:nvPr/>
        </p:nvSpPr>
        <p:spPr>
          <a:xfrm>
            <a:off x="8131094" y="3813410"/>
            <a:ext cx="1091681" cy="44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Reach</a:t>
            </a:r>
          </a:p>
        </p:txBody>
      </p:sp>
    </p:spTree>
    <p:extLst>
      <p:ext uri="{BB962C8B-B14F-4D97-AF65-F5344CB8AC3E}">
        <p14:creationId xmlns:p14="http://schemas.microsoft.com/office/powerpoint/2010/main" val="378998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C5AE33E-23E0-B055-2345-DE02999DF79C}"/>
              </a:ext>
            </a:extLst>
          </p:cNvPr>
          <p:cNvSpPr/>
          <p:nvPr/>
        </p:nvSpPr>
        <p:spPr>
          <a:xfrm>
            <a:off x="1071466" y="214226"/>
            <a:ext cx="1091681" cy="44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Saccade</a:t>
            </a:r>
          </a:p>
        </p:txBody>
      </p:sp>
      <p:sp>
        <p:nvSpPr>
          <p:cNvPr id="11" name="Rectangle: Rounded Corners 10">
            <a:extLst>
              <a:ext uri="{FF2B5EF4-FFF2-40B4-BE49-F238E27FC236}">
                <a16:creationId xmlns:a16="http://schemas.microsoft.com/office/drawing/2014/main" id="{0CAD3C28-3C49-8F19-8713-2C16F7B21D4E}"/>
              </a:ext>
            </a:extLst>
          </p:cNvPr>
          <p:cNvSpPr/>
          <p:nvPr/>
        </p:nvSpPr>
        <p:spPr>
          <a:xfrm>
            <a:off x="5283386" y="204140"/>
            <a:ext cx="1091681" cy="447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Reach</a:t>
            </a:r>
          </a:p>
        </p:txBody>
      </p:sp>
      <p:sp>
        <p:nvSpPr>
          <p:cNvPr id="6" name="Content Placeholder 5">
            <a:extLst>
              <a:ext uri="{FF2B5EF4-FFF2-40B4-BE49-F238E27FC236}">
                <a16:creationId xmlns:a16="http://schemas.microsoft.com/office/drawing/2014/main" id="{87A730B8-F069-5B4E-D2C4-57D033FA07FD}"/>
              </a:ext>
            </a:extLst>
          </p:cNvPr>
          <p:cNvSpPr>
            <a:spLocks noGrp="1"/>
          </p:cNvSpPr>
          <p:nvPr>
            <p:ph idx="1"/>
          </p:nvPr>
        </p:nvSpPr>
        <p:spPr>
          <a:xfrm>
            <a:off x="102637" y="774700"/>
            <a:ext cx="4121020" cy="1529507"/>
          </a:xfrm>
        </p:spPr>
        <p:style>
          <a:lnRef idx="2">
            <a:schemeClr val="accent1"/>
          </a:lnRef>
          <a:fillRef idx="1">
            <a:schemeClr val="lt1"/>
          </a:fillRef>
          <a:effectRef idx="0">
            <a:schemeClr val="accent1"/>
          </a:effectRef>
          <a:fontRef idx="minor">
            <a:schemeClr val="dk1"/>
          </a:fontRef>
        </p:style>
        <p:txBody>
          <a:bodyPr>
            <a:normAutofit/>
          </a:bodyPr>
          <a:lstStyle/>
          <a:p>
            <a:r>
              <a:rPr lang="en-CA" sz="1600"/>
              <a:t>Eye position (</a:t>
            </a:r>
            <a:r>
              <a:rPr lang="en-CA" sz="1100" b="0" i="0">
                <a:effectLst/>
                <a:latin typeface="Times New Roman" panose="02020603050405020304" pitchFamily="18" charset="0"/>
              </a:rPr>
              <a:t>efference copy</a:t>
            </a:r>
            <a:r>
              <a:rPr lang="en-CA" sz="1600"/>
              <a:t>)</a:t>
            </a:r>
            <a:endParaRPr lang="en-CA" sz="1600" dirty="0"/>
          </a:p>
          <a:p>
            <a:r>
              <a:rPr lang="en-CA" sz="1600" dirty="0"/>
              <a:t>Retinal error (target location)</a:t>
            </a:r>
          </a:p>
          <a:p>
            <a:pPr>
              <a:buFont typeface="Wingdings" panose="05000000000000000000" pitchFamily="2" charset="2"/>
              <a:buChar char="Ø"/>
            </a:pPr>
            <a:r>
              <a:rPr lang="en-CA" sz="1600" dirty="0"/>
              <a:t>….</a:t>
            </a:r>
          </a:p>
        </p:txBody>
      </p:sp>
      <p:sp>
        <p:nvSpPr>
          <p:cNvPr id="3" name="Content Placeholder 2">
            <a:extLst>
              <a:ext uri="{FF2B5EF4-FFF2-40B4-BE49-F238E27FC236}">
                <a16:creationId xmlns:a16="http://schemas.microsoft.com/office/drawing/2014/main" id="{36A12FAF-F980-E3A8-0B2C-CC2071963051}"/>
              </a:ext>
            </a:extLst>
          </p:cNvPr>
          <p:cNvSpPr txBox="1">
            <a:spLocks/>
          </p:cNvSpPr>
          <p:nvPr/>
        </p:nvSpPr>
        <p:spPr>
          <a:xfrm>
            <a:off x="-247186" y="2557582"/>
            <a:ext cx="8155732" cy="33777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dirty="0"/>
          </a:p>
          <a:p>
            <a:pPr lvl="1"/>
            <a:r>
              <a:rPr lang="en-US" sz="2000" dirty="0"/>
              <a:t>Design a model with the same sensory information(visual/ proprioception) but two different output</a:t>
            </a:r>
          </a:p>
          <a:p>
            <a:pPr marL="457200" lvl="1" indent="0">
              <a:buNone/>
            </a:pPr>
            <a:r>
              <a:rPr lang="en-US" sz="2000" dirty="0"/>
              <a:t>(one in shoulder-centered Ref -&gt; reach, </a:t>
            </a:r>
          </a:p>
          <a:p>
            <a:pPr marL="457200" lvl="1" indent="0">
              <a:buNone/>
            </a:pPr>
            <a:r>
              <a:rPr lang="en-US" sz="2000" dirty="0"/>
              <a:t>one in eye-centered Ref -&gt; saccade) </a:t>
            </a:r>
          </a:p>
          <a:p>
            <a:pPr lvl="1"/>
            <a:r>
              <a:rPr lang="en-US" sz="2000" dirty="0"/>
              <a:t>Which structures should remain, and which should be altered!</a:t>
            </a:r>
          </a:p>
          <a:p>
            <a:pPr lvl="1"/>
            <a:r>
              <a:rPr lang="en-US" sz="2000" dirty="0"/>
              <a:t>What does happen for Neural population dynamic during reach and saccade</a:t>
            </a:r>
          </a:p>
          <a:p>
            <a:pPr lvl="1"/>
            <a:r>
              <a:rPr lang="en-US" sz="2000" dirty="0"/>
              <a:t>Reference Transformation( translation and rotation) in both reach and saccade</a:t>
            </a:r>
          </a:p>
          <a:p>
            <a:pPr lvl="1"/>
            <a:r>
              <a:rPr lang="en-US" sz="2000" dirty="0"/>
              <a:t>Can we have a indicator input the specifies the task(rule input) </a:t>
            </a:r>
          </a:p>
          <a:p>
            <a:pPr lvl="1"/>
            <a:endParaRPr lang="en-US" sz="2000" dirty="0"/>
          </a:p>
        </p:txBody>
      </p:sp>
      <p:pic>
        <p:nvPicPr>
          <p:cNvPr id="5" name="Picture 4">
            <a:extLst>
              <a:ext uri="{FF2B5EF4-FFF2-40B4-BE49-F238E27FC236}">
                <a16:creationId xmlns:a16="http://schemas.microsoft.com/office/drawing/2014/main" id="{78084F5D-9CB0-9248-B713-B65B015E8378}"/>
              </a:ext>
            </a:extLst>
          </p:cNvPr>
          <p:cNvPicPr>
            <a:picLocks noChangeAspect="1"/>
          </p:cNvPicPr>
          <p:nvPr/>
        </p:nvPicPr>
        <p:blipFill>
          <a:blip r:embed="rId2"/>
          <a:stretch>
            <a:fillRect/>
          </a:stretch>
        </p:blipFill>
        <p:spPr>
          <a:xfrm>
            <a:off x="8070980" y="0"/>
            <a:ext cx="4121020" cy="3470600"/>
          </a:xfrm>
          <a:prstGeom prst="rect">
            <a:avLst/>
          </a:prstGeom>
        </p:spPr>
      </p:pic>
      <p:pic>
        <p:nvPicPr>
          <p:cNvPr id="8" name="Picture 7">
            <a:extLst>
              <a:ext uri="{FF2B5EF4-FFF2-40B4-BE49-F238E27FC236}">
                <a16:creationId xmlns:a16="http://schemas.microsoft.com/office/drawing/2014/main" id="{892B31A5-5314-C136-40AC-4A96CEC0284E}"/>
              </a:ext>
            </a:extLst>
          </p:cNvPr>
          <p:cNvPicPr>
            <a:picLocks noChangeAspect="1"/>
          </p:cNvPicPr>
          <p:nvPr/>
        </p:nvPicPr>
        <p:blipFill>
          <a:blip r:embed="rId3"/>
          <a:stretch>
            <a:fillRect/>
          </a:stretch>
        </p:blipFill>
        <p:spPr>
          <a:xfrm>
            <a:off x="7908546" y="3516950"/>
            <a:ext cx="4211920" cy="2026826"/>
          </a:xfrm>
          <a:prstGeom prst="rect">
            <a:avLst/>
          </a:prstGeom>
        </p:spPr>
      </p:pic>
      <p:sp>
        <p:nvSpPr>
          <p:cNvPr id="9" name="Content Placeholder 5">
            <a:extLst>
              <a:ext uri="{FF2B5EF4-FFF2-40B4-BE49-F238E27FC236}">
                <a16:creationId xmlns:a16="http://schemas.microsoft.com/office/drawing/2014/main" id="{3316E246-9000-D568-7367-3A45BC8F1799}"/>
              </a:ext>
            </a:extLst>
          </p:cNvPr>
          <p:cNvSpPr txBox="1">
            <a:spLocks/>
          </p:cNvSpPr>
          <p:nvPr/>
        </p:nvSpPr>
        <p:spPr>
          <a:xfrm>
            <a:off x="4314557" y="765812"/>
            <a:ext cx="3653788" cy="152950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285750" indent="-285750">
              <a:buFont typeface="Arial" panose="020B0604020202020204" pitchFamily="34" charset="0"/>
              <a:buChar char="•"/>
            </a:pPr>
            <a:r>
              <a:rPr lang="en-CA" sz="1600" dirty="0"/>
              <a:t>Hand position</a:t>
            </a:r>
          </a:p>
          <a:p>
            <a:pPr marL="285750" indent="-285750">
              <a:buFont typeface="Arial" panose="020B0604020202020204" pitchFamily="34" charset="0"/>
              <a:buChar char="•"/>
            </a:pPr>
            <a:r>
              <a:rPr lang="en-CA" sz="1600" dirty="0"/>
              <a:t>Target position</a:t>
            </a:r>
          </a:p>
          <a:p>
            <a:pPr marL="342900" indent="-342900">
              <a:buFont typeface="Wingdings" panose="05000000000000000000" pitchFamily="2" charset="2"/>
              <a:buChar char="Ø"/>
            </a:pPr>
            <a:r>
              <a:rPr lang="en-CA" sz="1600" dirty="0"/>
              <a:t>Gain modulation</a:t>
            </a:r>
          </a:p>
          <a:p>
            <a:pPr marL="342900" indent="-342900">
              <a:buFont typeface="Wingdings" panose="05000000000000000000" pitchFamily="2" charset="2"/>
              <a:buChar char="Ø"/>
            </a:pPr>
            <a:r>
              <a:rPr lang="en-CA" sz="1600" dirty="0"/>
              <a:t>Position-dependant shifting in RF</a:t>
            </a:r>
          </a:p>
          <a:p>
            <a:pPr marL="342900" indent="-342900">
              <a:buFont typeface="Wingdings" panose="05000000000000000000" pitchFamily="2" charset="2"/>
              <a:buChar char="Ø"/>
            </a:pPr>
            <a:endParaRPr lang="en-CA" sz="1600" dirty="0"/>
          </a:p>
          <a:p>
            <a:pPr marL="285750" indent="-285750">
              <a:buFont typeface="Arial" panose="020B0604020202020204" pitchFamily="34" charset="0"/>
              <a:buChar char="•"/>
            </a:pPr>
            <a:endParaRPr lang="en-CA" sz="1600" dirty="0"/>
          </a:p>
        </p:txBody>
      </p:sp>
    </p:spTree>
    <p:extLst>
      <p:ext uri="{BB962C8B-B14F-4D97-AF65-F5344CB8AC3E}">
        <p14:creationId xmlns:p14="http://schemas.microsoft.com/office/powerpoint/2010/main" val="3971101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E381-3C53-2B26-D03A-B0F941CB95D0}"/>
              </a:ext>
            </a:extLst>
          </p:cNvPr>
          <p:cNvSpPr>
            <a:spLocks noGrp="1"/>
          </p:cNvSpPr>
          <p:nvPr>
            <p:ph type="ctrTitle"/>
          </p:nvPr>
        </p:nvSpPr>
        <p:spPr/>
        <p:txBody>
          <a:bodyPr/>
          <a:lstStyle/>
          <a:p>
            <a:endParaRPr lang="en-CA" dirty="0"/>
          </a:p>
        </p:txBody>
      </p:sp>
      <p:sp>
        <p:nvSpPr>
          <p:cNvPr id="3" name="Subtitle 2">
            <a:extLst>
              <a:ext uri="{FF2B5EF4-FFF2-40B4-BE49-F238E27FC236}">
                <a16:creationId xmlns:a16="http://schemas.microsoft.com/office/drawing/2014/main" id="{1AAEB7BD-FC05-82BA-A4E4-C8725BD964DF}"/>
              </a:ext>
            </a:extLst>
          </p:cNvPr>
          <p:cNvSpPr>
            <a:spLocks noGrp="1"/>
          </p:cNvSpPr>
          <p:nvPr>
            <p:ph type="subTitle" idx="1"/>
          </p:nvPr>
        </p:nvSpPr>
        <p:spPr/>
        <p:txBody>
          <a:bodyPr/>
          <a:lstStyle/>
          <a:p>
            <a:endParaRPr lang="en-CA"/>
          </a:p>
        </p:txBody>
      </p:sp>
      <p:graphicFrame>
        <p:nvGraphicFramePr>
          <p:cNvPr id="8" name="Table 7" title="Graphing Table">
            <a:extLst>
              <a:ext uri="{FF2B5EF4-FFF2-40B4-BE49-F238E27FC236}">
                <a16:creationId xmlns:a16="http://schemas.microsoft.com/office/drawing/2014/main" id="{08117C4A-B837-48EE-69F9-8698E2720D01}"/>
              </a:ext>
            </a:extLst>
          </p:cNvPr>
          <p:cNvGraphicFramePr>
            <a:graphicFrameLocks noGrp="1"/>
          </p:cNvGraphicFramePr>
          <p:nvPr>
            <p:extLst>
              <p:ext uri="{D42A27DB-BD31-4B8C-83A1-F6EECF244321}">
                <p14:modId xmlns:p14="http://schemas.microsoft.com/office/powerpoint/2010/main" val="3829355375"/>
              </p:ext>
            </p:extLst>
          </p:nvPr>
        </p:nvGraphicFramePr>
        <p:xfrm>
          <a:off x="214603" y="74645"/>
          <a:ext cx="11597949" cy="6489752"/>
        </p:xfrm>
        <a:graphic>
          <a:graphicData uri="http://schemas.openxmlformats.org/drawingml/2006/table">
            <a:tbl>
              <a:tblPr firstRow="1" bandRow="1">
                <a:tableStyleId>{93296810-A885-4BE3-A3E7-6D5BEEA58F35}</a:tableStyleId>
              </a:tblPr>
              <a:tblGrid>
                <a:gridCol w="903132">
                  <a:extLst>
                    <a:ext uri="{9D8B030D-6E8A-4147-A177-3AD203B41FA5}">
                      <a16:colId xmlns:a16="http://schemas.microsoft.com/office/drawing/2014/main" val="2641101622"/>
                    </a:ext>
                  </a:extLst>
                </a:gridCol>
                <a:gridCol w="799366">
                  <a:extLst>
                    <a:ext uri="{9D8B030D-6E8A-4147-A177-3AD203B41FA5}">
                      <a16:colId xmlns:a16="http://schemas.microsoft.com/office/drawing/2014/main" val="20000"/>
                    </a:ext>
                  </a:extLst>
                </a:gridCol>
                <a:gridCol w="207140">
                  <a:extLst>
                    <a:ext uri="{9D8B030D-6E8A-4147-A177-3AD203B41FA5}">
                      <a16:colId xmlns:a16="http://schemas.microsoft.com/office/drawing/2014/main" val="20001"/>
                    </a:ext>
                  </a:extLst>
                </a:gridCol>
                <a:gridCol w="159872">
                  <a:extLst>
                    <a:ext uri="{9D8B030D-6E8A-4147-A177-3AD203B41FA5}">
                      <a16:colId xmlns:a16="http://schemas.microsoft.com/office/drawing/2014/main" val="20002"/>
                    </a:ext>
                  </a:extLst>
                </a:gridCol>
                <a:gridCol w="207140">
                  <a:extLst>
                    <a:ext uri="{9D8B030D-6E8A-4147-A177-3AD203B41FA5}">
                      <a16:colId xmlns:a16="http://schemas.microsoft.com/office/drawing/2014/main" val="20003"/>
                    </a:ext>
                  </a:extLst>
                </a:gridCol>
                <a:gridCol w="207140">
                  <a:extLst>
                    <a:ext uri="{9D8B030D-6E8A-4147-A177-3AD203B41FA5}">
                      <a16:colId xmlns:a16="http://schemas.microsoft.com/office/drawing/2014/main" val="20004"/>
                    </a:ext>
                  </a:extLst>
                </a:gridCol>
                <a:gridCol w="207140">
                  <a:extLst>
                    <a:ext uri="{9D8B030D-6E8A-4147-A177-3AD203B41FA5}">
                      <a16:colId xmlns:a16="http://schemas.microsoft.com/office/drawing/2014/main" val="20005"/>
                    </a:ext>
                  </a:extLst>
                </a:gridCol>
                <a:gridCol w="207140">
                  <a:extLst>
                    <a:ext uri="{9D8B030D-6E8A-4147-A177-3AD203B41FA5}">
                      <a16:colId xmlns:a16="http://schemas.microsoft.com/office/drawing/2014/main" val="20006"/>
                    </a:ext>
                  </a:extLst>
                </a:gridCol>
                <a:gridCol w="207140">
                  <a:extLst>
                    <a:ext uri="{9D8B030D-6E8A-4147-A177-3AD203B41FA5}">
                      <a16:colId xmlns:a16="http://schemas.microsoft.com/office/drawing/2014/main" val="20007"/>
                    </a:ext>
                  </a:extLst>
                </a:gridCol>
                <a:gridCol w="207140">
                  <a:extLst>
                    <a:ext uri="{9D8B030D-6E8A-4147-A177-3AD203B41FA5}">
                      <a16:colId xmlns:a16="http://schemas.microsoft.com/office/drawing/2014/main" val="20008"/>
                    </a:ext>
                  </a:extLst>
                </a:gridCol>
                <a:gridCol w="207140">
                  <a:extLst>
                    <a:ext uri="{9D8B030D-6E8A-4147-A177-3AD203B41FA5}">
                      <a16:colId xmlns:a16="http://schemas.microsoft.com/office/drawing/2014/main" val="20009"/>
                    </a:ext>
                  </a:extLst>
                </a:gridCol>
                <a:gridCol w="214143">
                  <a:extLst>
                    <a:ext uri="{9D8B030D-6E8A-4147-A177-3AD203B41FA5}">
                      <a16:colId xmlns:a16="http://schemas.microsoft.com/office/drawing/2014/main" val="20010"/>
                    </a:ext>
                  </a:extLst>
                </a:gridCol>
                <a:gridCol w="200136">
                  <a:extLst>
                    <a:ext uri="{9D8B030D-6E8A-4147-A177-3AD203B41FA5}">
                      <a16:colId xmlns:a16="http://schemas.microsoft.com/office/drawing/2014/main" val="20011"/>
                    </a:ext>
                  </a:extLst>
                </a:gridCol>
                <a:gridCol w="207140">
                  <a:extLst>
                    <a:ext uri="{9D8B030D-6E8A-4147-A177-3AD203B41FA5}">
                      <a16:colId xmlns:a16="http://schemas.microsoft.com/office/drawing/2014/main" val="20012"/>
                    </a:ext>
                  </a:extLst>
                </a:gridCol>
                <a:gridCol w="207140">
                  <a:extLst>
                    <a:ext uri="{9D8B030D-6E8A-4147-A177-3AD203B41FA5}">
                      <a16:colId xmlns:a16="http://schemas.microsoft.com/office/drawing/2014/main" val="20013"/>
                    </a:ext>
                  </a:extLst>
                </a:gridCol>
                <a:gridCol w="207140">
                  <a:extLst>
                    <a:ext uri="{9D8B030D-6E8A-4147-A177-3AD203B41FA5}">
                      <a16:colId xmlns:a16="http://schemas.microsoft.com/office/drawing/2014/main" val="20014"/>
                    </a:ext>
                  </a:extLst>
                </a:gridCol>
                <a:gridCol w="207140">
                  <a:extLst>
                    <a:ext uri="{9D8B030D-6E8A-4147-A177-3AD203B41FA5}">
                      <a16:colId xmlns:a16="http://schemas.microsoft.com/office/drawing/2014/main" val="20015"/>
                    </a:ext>
                  </a:extLst>
                </a:gridCol>
                <a:gridCol w="207140">
                  <a:extLst>
                    <a:ext uri="{9D8B030D-6E8A-4147-A177-3AD203B41FA5}">
                      <a16:colId xmlns:a16="http://schemas.microsoft.com/office/drawing/2014/main" val="20016"/>
                    </a:ext>
                  </a:extLst>
                </a:gridCol>
                <a:gridCol w="207140">
                  <a:extLst>
                    <a:ext uri="{9D8B030D-6E8A-4147-A177-3AD203B41FA5}">
                      <a16:colId xmlns:a16="http://schemas.microsoft.com/office/drawing/2014/main" val="20017"/>
                    </a:ext>
                  </a:extLst>
                </a:gridCol>
                <a:gridCol w="207140">
                  <a:extLst>
                    <a:ext uri="{9D8B030D-6E8A-4147-A177-3AD203B41FA5}">
                      <a16:colId xmlns:a16="http://schemas.microsoft.com/office/drawing/2014/main" val="20018"/>
                    </a:ext>
                  </a:extLst>
                </a:gridCol>
                <a:gridCol w="207140">
                  <a:extLst>
                    <a:ext uri="{9D8B030D-6E8A-4147-A177-3AD203B41FA5}">
                      <a16:colId xmlns:a16="http://schemas.microsoft.com/office/drawing/2014/main" val="20019"/>
                    </a:ext>
                  </a:extLst>
                </a:gridCol>
                <a:gridCol w="207140">
                  <a:extLst>
                    <a:ext uri="{9D8B030D-6E8A-4147-A177-3AD203B41FA5}">
                      <a16:colId xmlns:a16="http://schemas.microsoft.com/office/drawing/2014/main" val="20020"/>
                    </a:ext>
                  </a:extLst>
                </a:gridCol>
                <a:gridCol w="207140">
                  <a:extLst>
                    <a:ext uri="{9D8B030D-6E8A-4147-A177-3AD203B41FA5}">
                      <a16:colId xmlns:a16="http://schemas.microsoft.com/office/drawing/2014/main" val="20021"/>
                    </a:ext>
                  </a:extLst>
                </a:gridCol>
                <a:gridCol w="207140">
                  <a:extLst>
                    <a:ext uri="{9D8B030D-6E8A-4147-A177-3AD203B41FA5}">
                      <a16:colId xmlns:a16="http://schemas.microsoft.com/office/drawing/2014/main" val="20022"/>
                    </a:ext>
                  </a:extLst>
                </a:gridCol>
                <a:gridCol w="207140">
                  <a:extLst>
                    <a:ext uri="{9D8B030D-6E8A-4147-A177-3AD203B41FA5}">
                      <a16:colId xmlns:a16="http://schemas.microsoft.com/office/drawing/2014/main" val="20023"/>
                    </a:ext>
                  </a:extLst>
                </a:gridCol>
                <a:gridCol w="207140">
                  <a:extLst>
                    <a:ext uri="{9D8B030D-6E8A-4147-A177-3AD203B41FA5}">
                      <a16:colId xmlns:a16="http://schemas.microsoft.com/office/drawing/2014/main" val="20024"/>
                    </a:ext>
                  </a:extLst>
                </a:gridCol>
                <a:gridCol w="207140">
                  <a:extLst>
                    <a:ext uri="{9D8B030D-6E8A-4147-A177-3AD203B41FA5}">
                      <a16:colId xmlns:a16="http://schemas.microsoft.com/office/drawing/2014/main" val="20025"/>
                    </a:ext>
                  </a:extLst>
                </a:gridCol>
                <a:gridCol w="207140">
                  <a:extLst>
                    <a:ext uri="{9D8B030D-6E8A-4147-A177-3AD203B41FA5}">
                      <a16:colId xmlns:a16="http://schemas.microsoft.com/office/drawing/2014/main" val="20026"/>
                    </a:ext>
                  </a:extLst>
                </a:gridCol>
                <a:gridCol w="207140">
                  <a:extLst>
                    <a:ext uri="{9D8B030D-6E8A-4147-A177-3AD203B41FA5}">
                      <a16:colId xmlns:a16="http://schemas.microsoft.com/office/drawing/2014/main" val="20027"/>
                    </a:ext>
                  </a:extLst>
                </a:gridCol>
                <a:gridCol w="207140">
                  <a:extLst>
                    <a:ext uri="{9D8B030D-6E8A-4147-A177-3AD203B41FA5}">
                      <a16:colId xmlns:a16="http://schemas.microsoft.com/office/drawing/2014/main" val="20028"/>
                    </a:ext>
                  </a:extLst>
                </a:gridCol>
                <a:gridCol w="207140">
                  <a:extLst>
                    <a:ext uri="{9D8B030D-6E8A-4147-A177-3AD203B41FA5}">
                      <a16:colId xmlns:a16="http://schemas.microsoft.com/office/drawing/2014/main" val="20029"/>
                    </a:ext>
                  </a:extLst>
                </a:gridCol>
                <a:gridCol w="207140">
                  <a:extLst>
                    <a:ext uri="{9D8B030D-6E8A-4147-A177-3AD203B41FA5}">
                      <a16:colId xmlns:a16="http://schemas.microsoft.com/office/drawing/2014/main" val="20030"/>
                    </a:ext>
                  </a:extLst>
                </a:gridCol>
                <a:gridCol w="207140">
                  <a:extLst>
                    <a:ext uri="{9D8B030D-6E8A-4147-A177-3AD203B41FA5}">
                      <a16:colId xmlns:a16="http://schemas.microsoft.com/office/drawing/2014/main" val="20031"/>
                    </a:ext>
                  </a:extLst>
                </a:gridCol>
                <a:gridCol w="207140">
                  <a:extLst>
                    <a:ext uri="{9D8B030D-6E8A-4147-A177-3AD203B41FA5}">
                      <a16:colId xmlns:a16="http://schemas.microsoft.com/office/drawing/2014/main" val="20032"/>
                    </a:ext>
                  </a:extLst>
                </a:gridCol>
                <a:gridCol w="207140">
                  <a:extLst>
                    <a:ext uri="{9D8B030D-6E8A-4147-A177-3AD203B41FA5}">
                      <a16:colId xmlns:a16="http://schemas.microsoft.com/office/drawing/2014/main" val="20033"/>
                    </a:ext>
                  </a:extLst>
                </a:gridCol>
                <a:gridCol w="207140">
                  <a:extLst>
                    <a:ext uri="{9D8B030D-6E8A-4147-A177-3AD203B41FA5}">
                      <a16:colId xmlns:a16="http://schemas.microsoft.com/office/drawing/2014/main" val="20034"/>
                    </a:ext>
                  </a:extLst>
                </a:gridCol>
                <a:gridCol w="207140">
                  <a:extLst>
                    <a:ext uri="{9D8B030D-6E8A-4147-A177-3AD203B41FA5}">
                      <a16:colId xmlns:a16="http://schemas.microsoft.com/office/drawing/2014/main" val="20035"/>
                    </a:ext>
                  </a:extLst>
                </a:gridCol>
                <a:gridCol w="207140">
                  <a:extLst>
                    <a:ext uri="{9D8B030D-6E8A-4147-A177-3AD203B41FA5}">
                      <a16:colId xmlns:a16="http://schemas.microsoft.com/office/drawing/2014/main" val="20036"/>
                    </a:ext>
                  </a:extLst>
                </a:gridCol>
                <a:gridCol w="207140">
                  <a:extLst>
                    <a:ext uri="{9D8B030D-6E8A-4147-A177-3AD203B41FA5}">
                      <a16:colId xmlns:a16="http://schemas.microsoft.com/office/drawing/2014/main" val="20037"/>
                    </a:ext>
                  </a:extLst>
                </a:gridCol>
                <a:gridCol w="207140">
                  <a:extLst>
                    <a:ext uri="{9D8B030D-6E8A-4147-A177-3AD203B41FA5}">
                      <a16:colId xmlns:a16="http://schemas.microsoft.com/office/drawing/2014/main" val="20038"/>
                    </a:ext>
                  </a:extLst>
                </a:gridCol>
                <a:gridCol w="207140">
                  <a:extLst>
                    <a:ext uri="{9D8B030D-6E8A-4147-A177-3AD203B41FA5}">
                      <a16:colId xmlns:a16="http://schemas.microsoft.com/office/drawing/2014/main" val="20039"/>
                    </a:ext>
                  </a:extLst>
                </a:gridCol>
                <a:gridCol w="207140">
                  <a:extLst>
                    <a:ext uri="{9D8B030D-6E8A-4147-A177-3AD203B41FA5}">
                      <a16:colId xmlns:a16="http://schemas.microsoft.com/office/drawing/2014/main" val="20040"/>
                    </a:ext>
                  </a:extLst>
                </a:gridCol>
                <a:gridCol w="207140">
                  <a:extLst>
                    <a:ext uri="{9D8B030D-6E8A-4147-A177-3AD203B41FA5}">
                      <a16:colId xmlns:a16="http://schemas.microsoft.com/office/drawing/2014/main" val="20041"/>
                    </a:ext>
                  </a:extLst>
                </a:gridCol>
                <a:gridCol w="207140">
                  <a:extLst>
                    <a:ext uri="{9D8B030D-6E8A-4147-A177-3AD203B41FA5}">
                      <a16:colId xmlns:a16="http://schemas.microsoft.com/office/drawing/2014/main" val="20042"/>
                    </a:ext>
                  </a:extLst>
                </a:gridCol>
                <a:gridCol w="207140">
                  <a:extLst>
                    <a:ext uri="{9D8B030D-6E8A-4147-A177-3AD203B41FA5}">
                      <a16:colId xmlns:a16="http://schemas.microsoft.com/office/drawing/2014/main" val="20043"/>
                    </a:ext>
                  </a:extLst>
                </a:gridCol>
                <a:gridCol w="207140">
                  <a:extLst>
                    <a:ext uri="{9D8B030D-6E8A-4147-A177-3AD203B41FA5}">
                      <a16:colId xmlns:a16="http://schemas.microsoft.com/office/drawing/2014/main" val="20044"/>
                    </a:ext>
                  </a:extLst>
                </a:gridCol>
                <a:gridCol w="207140">
                  <a:extLst>
                    <a:ext uri="{9D8B030D-6E8A-4147-A177-3AD203B41FA5}">
                      <a16:colId xmlns:a16="http://schemas.microsoft.com/office/drawing/2014/main" val="20045"/>
                    </a:ext>
                  </a:extLst>
                </a:gridCol>
                <a:gridCol w="207140">
                  <a:extLst>
                    <a:ext uri="{9D8B030D-6E8A-4147-A177-3AD203B41FA5}">
                      <a16:colId xmlns:a16="http://schemas.microsoft.com/office/drawing/2014/main" val="20046"/>
                    </a:ext>
                  </a:extLst>
                </a:gridCol>
                <a:gridCol w="207140">
                  <a:extLst>
                    <a:ext uri="{9D8B030D-6E8A-4147-A177-3AD203B41FA5}">
                      <a16:colId xmlns:a16="http://schemas.microsoft.com/office/drawing/2014/main" val="20047"/>
                    </a:ext>
                  </a:extLst>
                </a:gridCol>
                <a:gridCol w="207140">
                  <a:extLst>
                    <a:ext uri="{9D8B030D-6E8A-4147-A177-3AD203B41FA5}">
                      <a16:colId xmlns:a16="http://schemas.microsoft.com/office/drawing/2014/main" val="20048"/>
                    </a:ext>
                  </a:extLst>
                </a:gridCol>
              </a:tblGrid>
              <a:tr h="250076">
                <a:tc gridSpan="2">
                  <a:txBody>
                    <a:bodyPr/>
                    <a:lstStyle/>
                    <a:p>
                      <a:pPr algn="ctr"/>
                      <a:r>
                        <a:rPr lang="en-US" sz="1200" b="1" dirty="0">
                          <a:effectLst>
                            <a:outerShdw blurRad="38100" dist="38100" dir="2700000" algn="tl">
                              <a:srgbClr val="000000">
                                <a:alpha val="43137"/>
                              </a:srgbClr>
                            </a:outerShdw>
                          </a:effectLst>
                        </a:rPr>
                        <a:t>Research Plan</a:t>
                      </a:r>
                      <a:endParaRPr lang="en-US" sz="1200" b="1" dirty="0">
                        <a:effectLst>
                          <a:outerShdw blurRad="38100" dist="38100" dir="2700000" algn="tl">
                            <a:srgbClr val="000000">
                              <a:alpha val="43137"/>
                            </a:srgbClr>
                          </a:outerShdw>
                        </a:effectLst>
                        <a:latin typeface="+mj-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r>
                        <a:rPr lang="en-US" sz="1200" b="1" dirty="0">
                          <a:effectLst>
                            <a:outerShdw blurRad="38100" dist="38100" dir="2700000" algn="tl">
                              <a:srgbClr val="000000">
                                <a:alpha val="43137"/>
                              </a:srgbClr>
                            </a:outerShdw>
                          </a:effectLst>
                          <a:latin typeface="+mj-lt"/>
                        </a:rPr>
                        <a:t>Research Plan</a:t>
                      </a:r>
                    </a:p>
                  </a:txBody>
                  <a:tcPr marL="67236" marR="67236" marT="33618" marB="33618">
                    <a:lnT w="12700" cap="flat" cmpd="sng" algn="ctr">
                      <a:solidFill>
                        <a:srgbClr val="2D6BB5"/>
                      </a:solidFill>
                      <a:prstDash val="solid"/>
                      <a:round/>
                      <a:headEnd type="none" w="med" len="med"/>
                      <a:tailEnd type="none" w="med" len="med"/>
                    </a:lnT>
                    <a:lnB w="12700" cap="flat" cmpd="sng" algn="ctr">
                      <a:noFill/>
                      <a:prstDash val="solid"/>
                      <a:round/>
                      <a:headEnd type="none" w="med" len="med"/>
                      <a:tailEnd type="none" w="med" len="med"/>
                    </a:lnB>
                    <a:solidFill>
                      <a:schemeClr val="tx2">
                        <a:lumMod val="65000"/>
                        <a:lumOff val="35000"/>
                      </a:schemeClr>
                    </a:solidFill>
                  </a:tcPr>
                </a:tc>
                <a:tc gridSpan="12">
                  <a:txBody>
                    <a:bodyPr/>
                    <a:lstStyle/>
                    <a:p>
                      <a:pPr algn="ctr"/>
                      <a:r>
                        <a:rPr lang="en-US" sz="1200" b="0" dirty="0">
                          <a:effectLst>
                            <a:outerShdw blurRad="38100" dist="38100" dir="2700000" algn="tl">
                              <a:srgbClr val="000000">
                                <a:alpha val="43137"/>
                              </a:srgbClr>
                            </a:outerShdw>
                          </a:effectLst>
                        </a:rPr>
                        <a:t>2022</a:t>
                      </a:r>
                      <a:endParaRPr lang="en-US" sz="1200" b="0" dirty="0">
                        <a:effectLst>
                          <a:outerShdw blurRad="38100" dist="38100" dir="2700000" algn="tl">
                            <a:srgbClr val="000000">
                              <a:alpha val="43137"/>
                            </a:srgbClr>
                          </a:outerShdw>
                        </a:effectLst>
                        <a:latin typeface="+mj-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700" dirty="0">
                        <a:latin typeface="Arial Narrow" pitchFamily="34" charset="0"/>
                      </a:endParaRPr>
                    </a:p>
                  </a:txBody>
                  <a:tcPr marL="85726" marR="85726" marT="42863" marB="42863"/>
                </a:tc>
                <a:tc hMerge="1">
                  <a:txBody>
                    <a:bodyPr/>
                    <a:lstStyle/>
                    <a:p>
                      <a:endParaRPr lang="en-US" sz="1700">
                        <a:latin typeface="Arial Narrow" pitchFamily="34" charset="0"/>
                      </a:endParaRPr>
                    </a:p>
                  </a:txBody>
                  <a:tcPr marL="85726" marR="85726" marT="42863" marB="42863"/>
                </a:tc>
                <a:tc hMerge="1">
                  <a:txBody>
                    <a:bodyPr/>
                    <a:lstStyle/>
                    <a:p>
                      <a:endParaRPr lang="en-US" sz="1700" dirty="0">
                        <a:latin typeface="Arial Narrow" pitchFamily="34" charset="0"/>
                      </a:endParaRPr>
                    </a:p>
                  </a:txBody>
                  <a:tcPr marL="85726" marR="85726" marT="42863" marB="42863"/>
                </a:tc>
                <a:tc hMerge="1">
                  <a:txBody>
                    <a:bodyPr/>
                    <a:lstStyle/>
                    <a:p>
                      <a:endParaRPr lang="en-US" sz="1700" dirty="0">
                        <a:latin typeface="Arial Narrow" pitchFamily="34" charset="0"/>
                      </a:endParaRPr>
                    </a:p>
                  </a:txBody>
                  <a:tcPr marL="85726" marR="85726" marT="42863" marB="42863"/>
                </a:tc>
                <a:tc hMerge="1">
                  <a:txBody>
                    <a:bodyPr/>
                    <a:lstStyle/>
                    <a:p>
                      <a:endParaRPr lang="en-US" sz="1700" dirty="0">
                        <a:latin typeface="Arial Narrow" pitchFamily="34" charset="0"/>
                      </a:endParaRPr>
                    </a:p>
                  </a:txBody>
                  <a:tcPr marL="85726" marR="85726" marT="42863" marB="42863"/>
                </a:tc>
                <a:tc hMerge="1">
                  <a:txBody>
                    <a:bodyPr/>
                    <a:lstStyle/>
                    <a:p>
                      <a:endParaRPr lang="en-US" sz="1700" dirty="0">
                        <a:latin typeface="Arial Narrow" pitchFamily="34" charset="0"/>
                      </a:endParaRPr>
                    </a:p>
                  </a:txBody>
                  <a:tcPr marL="85726" marR="85726" marT="42863" marB="42863"/>
                </a:tc>
                <a:tc hMerge="1">
                  <a:txBody>
                    <a:bodyPr/>
                    <a:lstStyle/>
                    <a:p>
                      <a:pPr algn="ct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algn="ct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algn="ct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algn="ct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algn="ct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outerShdw blurRad="38100" dist="38100" dir="2700000" algn="tl">
                              <a:srgbClr val="000000">
                                <a:alpha val="43137"/>
                              </a:srgbClr>
                            </a:outerShdw>
                          </a:effectLst>
                        </a:rPr>
                        <a:t>2023</a:t>
                      </a:r>
                      <a:endParaRPr lang="en-US" sz="1200" b="0" dirty="0">
                        <a:effectLst>
                          <a:outerShdw blurRad="38100" dist="38100" dir="2700000" algn="tl">
                            <a:srgbClr val="000000">
                              <a:alpha val="43137"/>
                            </a:srgbClr>
                          </a:outerShdw>
                        </a:effectLst>
                        <a:latin typeface="+mj-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outerShdw blurRad="38100" dist="38100" dir="2700000" algn="tl">
                              <a:srgbClr val="000000">
                                <a:alpha val="43137"/>
                              </a:srgbClr>
                            </a:outerShdw>
                          </a:effectLst>
                        </a:rPr>
                        <a:t>2024</a:t>
                      </a:r>
                      <a:endParaRPr lang="en-US" sz="1200" b="0" dirty="0">
                        <a:effectLst>
                          <a:outerShdw blurRad="38100" dist="38100" dir="2700000" algn="tl">
                            <a:srgbClr val="000000">
                              <a:alpha val="43137"/>
                            </a:srgbClr>
                          </a:outerShdw>
                        </a:effectLst>
                        <a:latin typeface="+mj-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algn="ctr"/>
                      <a:endParaRPr lang="en-US" sz="1700" dirty="0">
                        <a:latin typeface="Arial Narrow" pitchFamily="34" charset="0"/>
                      </a:endParaRPr>
                    </a:p>
                  </a:txBody>
                  <a:tcPr marL="85726" marR="85726" marT="42863" marB="4286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chemeClr val="accent2"/>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gridSpan="1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outerShdw blurRad="38100" dist="38100" dir="2700000" algn="tl">
                              <a:srgbClr val="000000">
                                <a:alpha val="43137"/>
                              </a:srgbClr>
                            </a:outerShdw>
                          </a:effectLst>
                        </a:rPr>
                        <a:t>2025</a:t>
                      </a:r>
                      <a:endParaRPr lang="en-US" sz="1200" b="0" dirty="0">
                        <a:effectLst>
                          <a:outerShdw blurRad="38100" dist="38100" dir="2700000" algn="tl">
                            <a:srgbClr val="000000">
                              <a:alpha val="43137"/>
                            </a:srgbClr>
                          </a:outerShdw>
                        </a:effectLst>
                        <a:latin typeface="+mj-lt"/>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0" dirty="0">
                        <a:effectLst>
                          <a:outerShdw blurRad="38100" dist="38100" dir="2700000" algn="tl">
                            <a:srgbClr val="000000">
                              <a:alpha val="43137"/>
                            </a:srgbClr>
                          </a:outerShdw>
                        </a:effectLst>
                        <a:latin typeface="Arial Narrow" pitchFamily="34" charset="0"/>
                      </a:endParaRPr>
                    </a:p>
                  </a:txBody>
                  <a:tcPr marL="85726" marR="85726" marT="42863" marB="42863">
                    <a:lnR w="28575" cap="flat" cmpd="sng" algn="ctr">
                      <a:solidFill>
                        <a:srgbClr val="6292CC"/>
                      </a:solidFill>
                      <a:prstDash val="solid"/>
                      <a:round/>
                      <a:headEnd type="none" w="med" len="med"/>
                      <a:tailEnd type="none" w="med" len="med"/>
                    </a:lnR>
                    <a:lnT w="28575" cap="flat" cmpd="sng" algn="ctr">
                      <a:solidFill>
                        <a:srgbClr val="6292CC"/>
                      </a:solidFill>
                      <a:prstDash val="solid"/>
                      <a:round/>
                      <a:headEnd type="none" w="med" len="med"/>
                      <a:tailEnd type="none" w="med" len="med"/>
                    </a:lnT>
                    <a:lnB w="28575" cap="flat" cmpd="sng" algn="ctr">
                      <a:solidFill>
                        <a:srgbClr val="2D6BB5"/>
                      </a:solidFill>
                      <a:prstDash val="solid"/>
                      <a:round/>
                      <a:headEnd type="none" w="med" len="med"/>
                      <a:tailEnd type="none" w="med" len="med"/>
                    </a:lnB>
                    <a:gradFill>
                      <a:gsLst>
                        <a:gs pos="0">
                          <a:srgbClr val="092C60"/>
                        </a:gs>
                        <a:gs pos="50000">
                          <a:srgbClr val="13448C"/>
                        </a:gs>
                        <a:gs pos="100000">
                          <a:srgbClr val="1952A7"/>
                        </a:gs>
                      </a:gsLst>
                      <a:lin ang="16200000" scaled="1"/>
                    </a:gradFill>
                  </a:tcPr>
                </a:tc>
                <a:extLst>
                  <a:ext uri="{0D108BD9-81ED-4DB2-BD59-A6C34878D82A}">
                    <a16:rowId xmlns:a16="http://schemas.microsoft.com/office/drawing/2014/main" val="10000"/>
                  </a:ext>
                </a:extLst>
              </a:tr>
              <a:tr h="167613">
                <a:tc>
                  <a:txBody>
                    <a:bodyPr/>
                    <a:lstStyle/>
                    <a:p>
                      <a:pPr algn="ctr"/>
                      <a:r>
                        <a:rPr lang="en-US" sz="1100" dirty="0">
                          <a:solidFill>
                            <a:schemeClr val="tx1"/>
                          </a:solidFill>
                          <a:latin typeface="Arial Narrow" pitchFamily="34" charset="0"/>
                        </a:rPr>
                        <a:t>subject</a:t>
                      </a:r>
                    </a:p>
                  </a:txBody>
                  <a:tcPr marL="0" marR="0" marT="0" marB="0">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solidFill>
                            <a:schemeClr val="accent1">
                              <a:lumMod val="50000"/>
                            </a:schemeClr>
                          </a:solidFill>
                        </a:rPr>
                        <a:t>Month</a:t>
                      </a:r>
                      <a:endParaRPr lang="en-US" sz="1100" dirty="0">
                        <a:solidFill>
                          <a:schemeClr val="accent1">
                            <a:lumMod val="50000"/>
                          </a:schemeClr>
                        </a:solidFill>
                        <a:latin typeface="Arial Narrow"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F</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S</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D</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F</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S</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D</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F</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S</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D</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F</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M</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J</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A</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S</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O</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N</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chemeClr val="tx1"/>
                          </a:solidFill>
                        </a:rPr>
                        <a:t>D</a:t>
                      </a:r>
                      <a:endParaRPr lang="en-US" sz="1000" dirty="0">
                        <a:solidFill>
                          <a:schemeClr val="tx1"/>
                        </a:solidFill>
                        <a:latin typeface="+mn-lt"/>
                      </a:endParaRPr>
                    </a:p>
                  </a:txBody>
                  <a:tcPr marL="0" marR="0" marT="0" marB="0">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08676">
                <a:tc gridSpan="2">
                  <a:txBody>
                    <a:bodyPr/>
                    <a:lstStyle/>
                    <a:p>
                      <a:pPr marL="117475"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n-lt"/>
                        </a:rPr>
                        <a:t>Subject 1: ANN project</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78412">
                <a:tc gridSpan="2">
                  <a:txBody>
                    <a:bodyPr/>
                    <a:lstStyle/>
                    <a:p>
                      <a:pPr marL="117475" indent="0"/>
                      <a:r>
                        <a:rPr lang="en-US" sz="1000" dirty="0">
                          <a:solidFill>
                            <a:schemeClr val="tx1"/>
                          </a:solidFill>
                          <a:latin typeface="+mn-lt"/>
                        </a:rPr>
                        <a:t>Freq perturbation</a:t>
                      </a:r>
                    </a:p>
                    <a:p>
                      <a:pPr marL="117475" indent="0"/>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indent="0"/>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ln>
                          <a:solidFill>
                            <a:srgbClr val="FF0000"/>
                          </a:solidFill>
                        </a:ln>
                        <a:solidFill>
                          <a:schemeClr val="tx1"/>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3056">
                <a:tc gridSpan="2">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Another(abnormal) dataset</a:t>
                      </a:r>
                    </a:p>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94263">
                <a:tc gridSpan="2">
                  <a:txBody>
                    <a:bodyPr/>
                    <a:lstStyle/>
                    <a:p>
                      <a:pPr marL="117475"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Model interpretation- Score definition</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746419"/>
                  </a:ext>
                </a:extLst>
              </a:tr>
              <a:tr h="279269">
                <a:tc gridSpan="2">
                  <a:txBody>
                    <a:bodyPr/>
                    <a:lstStyle/>
                    <a:p>
                      <a:pPr marL="117475"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Writing draft for publication in ML journal/ finalize </a:t>
                      </a:r>
                      <a:r>
                        <a:rPr lang="en-US" sz="1000" dirty="0" err="1">
                          <a:solidFill>
                            <a:schemeClr val="tx1"/>
                          </a:solidFill>
                          <a:latin typeface="+mn-lt"/>
                        </a:rPr>
                        <a:t>github</a:t>
                      </a:r>
                      <a:r>
                        <a:rPr lang="en-US" sz="1000" dirty="0">
                          <a:solidFill>
                            <a:schemeClr val="tx1"/>
                          </a:solidFill>
                          <a:latin typeface="+mn-lt"/>
                        </a:rPr>
                        <a:t> project</a:t>
                      </a:r>
                    </a:p>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marL="0" algn="r" defTabSz="914400" rtl="0" eaLnBrk="1" latinLnBrk="0" hangingPunct="1"/>
                      <a:endParaRPr lang="en-US" sz="1100" kern="1200" dirty="0">
                        <a:solidFill>
                          <a:schemeClr val="accent4"/>
                        </a:solidFill>
                        <a:highlight>
                          <a:srgbClr val="808080"/>
                        </a:highlight>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07"/>
                  </a:ext>
                </a:extLst>
              </a:tr>
              <a:tr h="0">
                <a:tc gridSpan="2">
                  <a:txBody>
                    <a:bodyPr/>
                    <a:lstStyle/>
                    <a:p>
                      <a:r>
                        <a:rPr lang="en-US" sz="1100" b="1" dirty="0">
                          <a:solidFill>
                            <a:schemeClr val="tx1"/>
                          </a:solidFill>
                          <a:latin typeface="+mn-lt"/>
                        </a:rPr>
                        <a:t>Subject 2</a:t>
                      </a:r>
                    </a:p>
                    <a:p>
                      <a:endParaRPr lang="en-US" sz="11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81971">
                <a:tc gridSpan="2">
                  <a:txBody>
                    <a:bodyPr/>
                    <a:lstStyle/>
                    <a:p>
                      <a:r>
                        <a:rPr lang="en-US" sz="1100" dirty="0">
                          <a:solidFill>
                            <a:schemeClr val="tx1"/>
                          </a:solidFill>
                          <a:latin typeface="+mn-lt"/>
                        </a:rPr>
                        <a:t>Literature review for model and the biological structure</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10463">
                <a:tc gridSpan="2">
                  <a:txBody>
                    <a:bodyPr/>
                    <a:lstStyle/>
                    <a:p>
                      <a:pPr marL="117475" indent="0"/>
                      <a:r>
                        <a:rPr lang="en-US" sz="1000" dirty="0">
                          <a:solidFill>
                            <a:schemeClr val="tx1"/>
                          </a:solidFill>
                          <a:latin typeface="+mn-lt"/>
                        </a:rPr>
                        <a:t>Anti / pro saccade and reach</a:t>
                      </a:r>
                    </a:p>
                    <a:p>
                      <a:pPr marL="117475" indent="0"/>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indent="0"/>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57654">
                <a:tc gridSpan="2">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latin typeface="+mn-lt"/>
                        </a:rPr>
                        <a:t>Neural population dynamic analysis for both saccade and reach</a:t>
                      </a:r>
                    </a:p>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524353">
                <a:tc gridSpan="2">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Finalize Model and the Results, Draft writing?!</a:t>
                      </a:r>
                      <a:endParaRPr lang="en-US" sz="1000" dirty="0">
                        <a:solidFill>
                          <a:schemeClr val="tx1"/>
                        </a:solidFill>
                        <a:latin typeface="+mn-lt"/>
                      </a:endParaRPr>
                    </a:p>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117475" marR="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0012"/>
                  </a:ext>
                </a:extLst>
              </a:tr>
              <a:tr h="280552">
                <a:tc gridSpan="2">
                  <a:txBody>
                    <a:bodyPr/>
                    <a:lstStyle/>
                    <a:p>
                      <a:r>
                        <a:rPr lang="en-US" sz="1100" b="1" dirty="0">
                          <a:solidFill>
                            <a:schemeClr val="tx1"/>
                          </a:solidFill>
                          <a:latin typeface="+mn-lt"/>
                        </a:rPr>
                        <a:t>Subject 3 ?</a:t>
                      </a:r>
                    </a:p>
                    <a:p>
                      <a:endParaRPr lang="en-US" sz="1100" dirty="0">
                        <a:solidFill>
                          <a:schemeClr val="tx1"/>
                        </a:solidFill>
                        <a:latin typeface="+mn-lt"/>
                      </a:endParaRP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80552">
                <a:tc gridSpan="2">
                  <a:txBody>
                    <a:bodyPr/>
                    <a:lstStyle/>
                    <a:p>
                      <a:r>
                        <a:rPr lang="en-US" sz="1100" dirty="0">
                          <a:solidFill>
                            <a:schemeClr val="tx1"/>
                          </a:solidFill>
                          <a:latin typeface="+mn-lt"/>
                        </a:rPr>
                        <a:t>Committee meeting</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374246">
                <a:tc gridSpan="2">
                  <a:txBody>
                    <a:bodyPr/>
                    <a:lstStyle/>
                    <a:p>
                      <a:r>
                        <a:rPr lang="en-US" sz="1100" dirty="0">
                          <a:solidFill>
                            <a:schemeClr val="tx1"/>
                          </a:solidFill>
                          <a:latin typeface="+mn-lt"/>
                        </a:rPr>
                        <a:t>Comprehensive exam</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80552">
                <a:tc gridSpan="2">
                  <a:txBody>
                    <a:bodyPr/>
                    <a:lstStyle/>
                    <a:p>
                      <a:r>
                        <a:rPr lang="en-US" sz="1100" dirty="0">
                          <a:solidFill>
                            <a:schemeClr val="tx1"/>
                          </a:solidFill>
                          <a:latin typeface="+mn-lt"/>
                        </a:rPr>
                        <a:t>Thesis Defense</a:t>
                      </a:r>
                    </a:p>
                  </a:txBody>
                  <a:tcPr marL="67236" marR="67236" marT="33618" marB="33618">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hMerge="1">
                  <a:txBody>
                    <a:bodyPr/>
                    <a:lstStyle/>
                    <a:p>
                      <a:endParaRPr lang="en-US" sz="1100" dirty="0">
                        <a:solidFill>
                          <a:schemeClr val="tx1"/>
                        </a:solidFill>
                        <a:latin typeface="+mn-lt"/>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sz="1400" dirty="0">
                        <a:highlight>
                          <a:srgbClr val="808080"/>
                        </a:highlight>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endParaRPr lang="en-US" sz="1400" dirty="0">
                        <a:latin typeface="Arial Narrow" pitchFamily="34" charset="0"/>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marL="0" algn="r" defTabSz="914400" rtl="0" eaLnBrk="1" latinLnBrk="0" hangingPunct="1"/>
                      <a:endParaRPr lang="en-US" sz="1100" kern="1200" dirty="0">
                        <a:solidFill>
                          <a:schemeClr val="accent4"/>
                        </a:solidFill>
                        <a:latin typeface="Arial Narrow" pitchFamily="34" charset="0"/>
                        <a:ea typeface="+mn-ea"/>
                        <a:cs typeface="+mn-cs"/>
                      </a:endParaRPr>
                    </a:p>
                  </a:txBody>
                  <a:tcPr marL="67236" marR="67236" marT="33618" marB="33618">
                    <a:lnL w="12700"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sp>
        <p:nvSpPr>
          <p:cNvPr id="9" name="Rectangle 8">
            <a:extLst>
              <a:ext uri="{FF2B5EF4-FFF2-40B4-BE49-F238E27FC236}">
                <a16:creationId xmlns:a16="http://schemas.microsoft.com/office/drawing/2014/main" id="{52055489-D238-8579-DCD0-19272918DF9E}"/>
              </a:ext>
            </a:extLst>
          </p:cNvPr>
          <p:cNvSpPr/>
          <p:nvPr/>
        </p:nvSpPr>
        <p:spPr>
          <a:xfrm>
            <a:off x="3601616" y="591661"/>
            <a:ext cx="746448" cy="107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C2D031A7-039B-7DB7-241B-0575E9005AA0}"/>
              </a:ext>
            </a:extLst>
          </p:cNvPr>
          <p:cNvSpPr/>
          <p:nvPr/>
        </p:nvSpPr>
        <p:spPr>
          <a:xfrm flipV="1">
            <a:off x="3797558" y="897677"/>
            <a:ext cx="354563" cy="109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DC829F53-6469-247E-768B-D80E7F58452B}"/>
              </a:ext>
            </a:extLst>
          </p:cNvPr>
          <p:cNvSpPr/>
          <p:nvPr/>
        </p:nvSpPr>
        <p:spPr>
          <a:xfrm flipV="1">
            <a:off x="3974839" y="1312413"/>
            <a:ext cx="139961" cy="109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917B2EE1-BA16-23AC-BEA1-A4910674E90A}"/>
              </a:ext>
            </a:extLst>
          </p:cNvPr>
          <p:cNvSpPr/>
          <p:nvPr/>
        </p:nvSpPr>
        <p:spPr>
          <a:xfrm flipV="1">
            <a:off x="3974838" y="1692715"/>
            <a:ext cx="373225" cy="109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ectangle: Rounded Corners 16">
            <a:extLst>
              <a:ext uri="{FF2B5EF4-FFF2-40B4-BE49-F238E27FC236}">
                <a16:creationId xmlns:a16="http://schemas.microsoft.com/office/drawing/2014/main" id="{A8867A41-B0CF-76A9-8F61-79BCB3D6903B}"/>
              </a:ext>
            </a:extLst>
          </p:cNvPr>
          <p:cNvSpPr/>
          <p:nvPr/>
        </p:nvSpPr>
        <p:spPr>
          <a:xfrm flipV="1">
            <a:off x="4152121" y="2120063"/>
            <a:ext cx="373225" cy="109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Rounded Corners 17">
            <a:extLst>
              <a:ext uri="{FF2B5EF4-FFF2-40B4-BE49-F238E27FC236}">
                <a16:creationId xmlns:a16="http://schemas.microsoft.com/office/drawing/2014/main" id="{EE6E5B7E-885B-22D2-FF6C-19C35AC5A879}"/>
              </a:ext>
            </a:extLst>
          </p:cNvPr>
          <p:cNvSpPr/>
          <p:nvPr/>
        </p:nvSpPr>
        <p:spPr>
          <a:xfrm flipV="1">
            <a:off x="4994986" y="5623380"/>
            <a:ext cx="124410" cy="112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Rounded Corners 18">
            <a:extLst>
              <a:ext uri="{FF2B5EF4-FFF2-40B4-BE49-F238E27FC236}">
                <a16:creationId xmlns:a16="http://schemas.microsoft.com/office/drawing/2014/main" id="{EC940BE1-1366-FA2D-D663-BF6785FEBF15}"/>
              </a:ext>
            </a:extLst>
          </p:cNvPr>
          <p:cNvSpPr/>
          <p:nvPr/>
        </p:nvSpPr>
        <p:spPr>
          <a:xfrm flipV="1">
            <a:off x="5621691" y="5968362"/>
            <a:ext cx="149291" cy="174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Rounded Corners 19">
            <a:extLst>
              <a:ext uri="{FF2B5EF4-FFF2-40B4-BE49-F238E27FC236}">
                <a16:creationId xmlns:a16="http://schemas.microsoft.com/office/drawing/2014/main" id="{CB0FA940-2676-FDA8-D148-AC70F1CED779}"/>
              </a:ext>
            </a:extLst>
          </p:cNvPr>
          <p:cNvSpPr/>
          <p:nvPr/>
        </p:nvSpPr>
        <p:spPr>
          <a:xfrm flipV="1">
            <a:off x="6462998" y="5965132"/>
            <a:ext cx="149291" cy="174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Rounded Corners 20">
            <a:extLst>
              <a:ext uri="{FF2B5EF4-FFF2-40B4-BE49-F238E27FC236}">
                <a16:creationId xmlns:a16="http://schemas.microsoft.com/office/drawing/2014/main" id="{1647CADE-45D9-10D6-9910-464397A6984C}"/>
              </a:ext>
            </a:extLst>
          </p:cNvPr>
          <p:cNvSpPr/>
          <p:nvPr/>
        </p:nvSpPr>
        <p:spPr>
          <a:xfrm flipV="1">
            <a:off x="4590660" y="2652065"/>
            <a:ext cx="2258009" cy="157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Rounded Corners 23">
            <a:extLst>
              <a:ext uri="{FF2B5EF4-FFF2-40B4-BE49-F238E27FC236}">
                <a16:creationId xmlns:a16="http://schemas.microsoft.com/office/drawing/2014/main" id="{72254B79-8B7F-E169-E9AE-83E2E9D47813}"/>
              </a:ext>
            </a:extLst>
          </p:cNvPr>
          <p:cNvSpPr/>
          <p:nvPr/>
        </p:nvSpPr>
        <p:spPr>
          <a:xfrm flipV="1">
            <a:off x="4571997" y="3027756"/>
            <a:ext cx="186615" cy="159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Rectangle: Rounded Corners 24">
            <a:extLst>
              <a:ext uri="{FF2B5EF4-FFF2-40B4-BE49-F238E27FC236}">
                <a16:creationId xmlns:a16="http://schemas.microsoft.com/office/drawing/2014/main" id="{E4C160F7-88A1-34E7-A71A-13A534E9677D}"/>
              </a:ext>
            </a:extLst>
          </p:cNvPr>
          <p:cNvSpPr/>
          <p:nvPr/>
        </p:nvSpPr>
        <p:spPr>
          <a:xfrm flipV="1">
            <a:off x="4758612" y="3432916"/>
            <a:ext cx="186615" cy="159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Rounded Corners 25">
            <a:extLst>
              <a:ext uri="{FF2B5EF4-FFF2-40B4-BE49-F238E27FC236}">
                <a16:creationId xmlns:a16="http://schemas.microsoft.com/office/drawing/2014/main" id="{37CC4CE0-BFB0-3B3D-10AF-28515D41029B}"/>
              </a:ext>
            </a:extLst>
          </p:cNvPr>
          <p:cNvSpPr/>
          <p:nvPr/>
        </p:nvSpPr>
        <p:spPr>
          <a:xfrm flipV="1">
            <a:off x="4777270" y="4081538"/>
            <a:ext cx="186615" cy="159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7" name="Rectangle: Rounded Corners 26">
            <a:extLst>
              <a:ext uri="{FF2B5EF4-FFF2-40B4-BE49-F238E27FC236}">
                <a16:creationId xmlns:a16="http://schemas.microsoft.com/office/drawing/2014/main" id="{6F7FF065-3E79-1579-E3E4-6C9190AC9B89}"/>
              </a:ext>
            </a:extLst>
          </p:cNvPr>
          <p:cNvSpPr/>
          <p:nvPr/>
        </p:nvSpPr>
        <p:spPr>
          <a:xfrm flipV="1">
            <a:off x="4963885" y="4551330"/>
            <a:ext cx="1884784" cy="1590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TextBox 27">
            <a:extLst>
              <a:ext uri="{FF2B5EF4-FFF2-40B4-BE49-F238E27FC236}">
                <a16:creationId xmlns:a16="http://schemas.microsoft.com/office/drawing/2014/main" id="{A8F4ADBB-C2B3-38C3-F6E9-866FA3192476}"/>
              </a:ext>
            </a:extLst>
          </p:cNvPr>
          <p:cNvSpPr txBox="1"/>
          <p:nvPr/>
        </p:nvSpPr>
        <p:spPr>
          <a:xfrm>
            <a:off x="5119395" y="4731889"/>
            <a:ext cx="1555101" cy="307777"/>
          </a:xfrm>
          <a:prstGeom prst="rect">
            <a:avLst/>
          </a:prstGeom>
          <a:solidFill>
            <a:schemeClr val="accent2"/>
          </a:solidFill>
          <a:ln>
            <a:solidFill>
              <a:schemeClr val="accent1">
                <a:lumMod val="40000"/>
                <a:lumOff val="60000"/>
              </a:schemeClr>
            </a:solidFill>
          </a:ln>
        </p:spPr>
        <p:txBody>
          <a:bodyPr wrap="square" rtlCol="0">
            <a:spAutoFit/>
          </a:bodyPr>
          <a:lstStyle/>
          <a:p>
            <a:r>
              <a:rPr lang="en-CA" sz="1400" dirty="0"/>
              <a:t>To be determined!</a:t>
            </a:r>
          </a:p>
        </p:txBody>
      </p:sp>
      <p:sp>
        <p:nvSpPr>
          <p:cNvPr id="29" name="Rectangle: Rounded Corners 28">
            <a:extLst>
              <a:ext uri="{FF2B5EF4-FFF2-40B4-BE49-F238E27FC236}">
                <a16:creationId xmlns:a16="http://schemas.microsoft.com/office/drawing/2014/main" id="{2087AB90-AB44-6FD2-9F1A-CDB1898A67D6}"/>
              </a:ext>
            </a:extLst>
          </p:cNvPr>
          <p:cNvSpPr/>
          <p:nvPr/>
        </p:nvSpPr>
        <p:spPr>
          <a:xfrm flipV="1">
            <a:off x="9980646" y="6163553"/>
            <a:ext cx="149291" cy="174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279520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1D55-D612-9598-750F-9A9B17DDA4FC}"/>
              </a:ext>
            </a:extLst>
          </p:cNvPr>
          <p:cNvSpPr>
            <a:spLocks noGrp="1"/>
          </p:cNvSpPr>
          <p:nvPr>
            <p:ph type="title"/>
          </p:nvPr>
        </p:nvSpPr>
        <p:spPr/>
        <p:txBody>
          <a:bodyPr>
            <a:normAutofit fontScale="90000"/>
          </a:bodyPr>
          <a:lstStyle/>
          <a:p>
            <a:r>
              <a:rPr lang="en-CA" sz="1800" dirty="0"/>
              <a:t>Oshiro 2011:</a:t>
            </a:r>
            <a:br>
              <a:rPr lang="en-CA" sz="1800" dirty="0"/>
            </a:br>
            <a:r>
              <a:rPr lang="en-CA" sz="1800" dirty="0"/>
              <a:t> </a:t>
            </a:r>
            <a:r>
              <a:rPr lang="en-CA" dirty="0"/>
              <a:t>Why normalization have been proposed?</a:t>
            </a:r>
            <a:br>
              <a:rPr lang="en-CA" dirty="0"/>
            </a:br>
            <a:endParaRPr lang="en-CA" dirty="0"/>
          </a:p>
        </p:txBody>
      </p:sp>
      <p:sp>
        <p:nvSpPr>
          <p:cNvPr id="3" name="Content Placeholder 2">
            <a:extLst>
              <a:ext uri="{FF2B5EF4-FFF2-40B4-BE49-F238E27FC236}">
                <a16:creationId xmlns:a16="http://schemas.microsoft.com/office/drawing/2014/main" id="{91AFFDA7-98D7-9866-875B-319A14E28C8E}"/>
              </a:ext>
            </a:extLst>
          </p:cNvPr>
          <p:cNvSpPr>
            <a:spLocks noGrp="1"/>
          </p:cNvSpPr>
          <p:nvPr>
            <p:ph idx="1"/>
          </p:nvPr>
        </p:nvSpPr>
        <p:spPr/>
        <p:txBody>
          <a:bodyPr/>
          <a:lstStyle/>
          <a:p>
            <a:r>
              <a:rPr lang="en-CA" dirty="0"/>
              <a:t>Implications: 1- motion integration, 2- attentional modulations of neural responses</a:t>
            </a:r>
          </a:p>
          <a:p>
            <a:endParaRPr lang="en-CA" dirty="0"/>
          </a:p>
          <a:p>
            <a:r>
              <a:rPr lang="en-CA" dirty="0"/>
              <a:t>Extension of normalization: </a:t>
            </a:r>
            <a:r>
              <a:rPr lang="en-US" sz="1400" b="0" i="0" dirty="0">
                <a:effectLst/>
                <a:latin typeface="Times New Roman" panose="02020603050405020304" pitchFamily="18" charset="0"/>
              </a:rPr>
              <a:t>Our model extends the normalization framework to multiple sensory modalities, demonstrates that a simple set of neural operations can account for the main empirical features </a:t>
            </a:r>
            <a:r>
              <a:rPr lang="en-US" sz="1400" b="0" i="0">
                <a:effectLst/>
                <a:latin typeface="Times New Roman" panose="02020603050405020304" pitchFamily="18" charset="0"/>
              </a:rPr>
              <a:t>of multi-sensory </a:t>
            </a:r>
            <a:r>
              <a:rPr lang="en-US" sz="1400" b="0" i="0" dirty="0">
                <a:effectLst/>
                <a:latin typeface="Times New Roman" panose="02020603050405020304" pitchFamily="18" charset="0"/>
              </a:rPr>
              <a:t>integration and makes predictions for experiments that could identify neural signatures of normalization in </a:t>
            </a:r>
            <a:r>
              <a:rPr lang="en-US" sz="1400" b="0" i="0">
                <a:effectLst/>
                <a:latin typeface="Times New Roman" panose="02020603050405020304" pitchFamily="18" charset="0"/>
              </a:rPr>
              <a:t>multisensory areas.</a:t>
            </a:r>
          </a:p>
          <a:p>
            <a:endParaRPr lang="en-US" sz="1400" b="0" i="0">
              <a:effectLst/>
              <a:latin typeface="Times New Roman" panose="02020603050405020304" pitchFamily="18" charset="0"/>
            </a:endParaRPr>
          </a:p>
          <a:p>
            <a:endParaRPr lang="en-CA" sz="1400" dirty="0"/>
          </a:p>
        </p:txBody>
      </p:sp>
    </p:spTree>
    <p:extLst>
      <p:ext uri="{BB962C8B-B14F-4D97-AF65-F5344CB8AC3E}">
        <p14:creationId xmlns:p14="http://schemas.microsoft.com/office/powerpoint/2010/main" val="320326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BE1F-D532-4D6C-98B9-9C4F99A6C1D0}"/>
              </a:ext>
            </a:extLst>
          </p:cNvPr>
          <p:cNvSpPr>
            <a:spLocks noGrp="1"/>
          </p:cNvSpPr>
          <p:nvPr>
            <p:ph type="title"/>
          </p:nvPr>
        </p:nvSpPr>
        <p:spPr/>
        <p:txBody>
          <a:bodyPr/>
          <a:lstStyle/>
          <a:p>
            <a:r>
              <a:rPr lang="en-CA" dirty="0"/>
              <a:t>Data mining based XAI models</a:t>
            </a:r>
          </a:p>
        </p:txBody>
      </p:sp>
      <p:sp>
        <p:nvSpPr>
          <p:cNvPr id="3" name="Content Placeholder 2">
            <a:extLst>
              <a:ext uri="{FF2B5EF4-FFF2-40B4-BE49-F238E27FC236}">
                <a16:creationId xmlns:a16="http://schemas.microsoft.com/office/drawing/2014/main" id="{58574331-35F7-4885-BC0D-E557C77C5A5B}"/>
              </a:ext>
            </a:extLst>
          </p:cNvPr>
          <p:cNvSpPr>
            <a:spLocks noGrp="1"/>
          </p:cNvSpPr>
          <p:nvPr>
            <p:ph idx="1"/>
          </p:nvPr>
        </p:nvSpPr>
        <p:spPr/>
        <p:txBody>
          <a:bodyPr/>
          <a:lstStyle/>
          <a:p>
            <a:r>
              <a:rPr lang="en-CA" sz="2400" b="0" i="0" u="none" strike="noStrike" baseline="0" dirty="0">
                <a:latin typeface="NimbusRomNo9L-Regu"/>
              </a:rPr>
              <a:t>Symbolic Aggregate Approximation (SAX)</a:t>
            </a:r>
          </a:p>
          <a:p>
            <a:pPr marL="800100" lvl="1" indent="-342900">
              <a:buFont typeface="+mj-lt"/>
              <a:buAutoNum type="arabicPeriod"/>
            </a:pPr>
            <a:r>
              <a:rPr lang="en-US" sz="2000" b="0" i="0" u="none" strike="noStrike" baseline="0" dirty="0">
                <a:latin typeface="NimbusRomNo9L-Regu"/>
              </a:rPr>
              <a:t>transforms the time series into piece-wise </a:t>
            </a:r>
            <a:r>
              <a:rPr lang="en-CA" sz="2000" b="0" i="0" u="none" strike="noStrike" baseline="0" dirty="0">
                <a:latin typeface="NimbusRomNo9L-Regu"/>
              </a:rPr>
              <a:t>aggregate approximation (PAA) representation</a:t>
            </a:r>
          </a:p>
          <a:p>
            <a:pPr lvl="2"/>
            <a:r>
              <a:rPr lang="en-CA" b="0" i="0" u="none" strike="noStrike" baseline="0" dirty="0">
                <a:latin typeface="NimbusRomNo9L-Regu"/>
              </a:rPr>
              <a:t>split into equal-sized segments </a:t>
            </a:r>
            <a:r>
              <a:rPr lang="en-US" b="0" i="0" u="none" strike="noStrike" baseline="0" dirty="0">
                <a:latin typeface="NimbusRomNo9L-Regu"/>
              </a:rPr>
              <a:t>which are computed by averaging the values of these segments</a:t>
            </a:r>
            <a:endParaRPr lang="en-CA" b="0" i="0" u="none" strike="noStrike" baseline="0" dirty="0">
              <a:latin typeface="NimbusRomNo9L-Regu"/>
            </a:endParaRPr>
          </a:p>
          <a:p>
            <a:pPr marL="800100" lvl="1" indent="-342900">
              <a:buFont typeface="+mj-lt"/>
              <a:buAutoNum type="arabicPeriod"/>
            </a:pPr>
            <a:r>
              <a:rPr lang="en-US" sz="2000" b="0" i="0" u="none" strike="noStrike" baseline="0" dirty="0">
                <a:latin typeface="NimbusRomNo9L-Regu"/>
              </a:rPr>
              <a:t>converts this representation into strings</a:t>
            </a:r>
          </a:p>
          <a:p>
            <a:pPr lvl="1"/>
            <a:r>
              <a:rPr lang="en-CA" sz="2000" b="0" i="0" u="none" strike="noStrike" baseline="0" dirty="0">
                <a:latin typeface="NimbusRomNo9L-Regu"/>
              </a:rPr>
              <a:t>can be applied on variable-length time series</a:t>
            </a:r>
          </a:p>
          <a:p>
            <a:pPr lvl="1"/>
            <a:r>
              <a:rPr lang="en-US" sz="2000" b="0" i="0" u="none" strike="noStrike" baseline="0" dirty="0">
                <a:latin typeface="NimbusRomNo9L-Regu"/>
              </a:rPr>
              <a:t>perform time series classification</a:t>
            </a:r>
            <a:endParaRPr lang="en-CA" sz="2000" b="0" i="0" u="none" strike="noStrike" baseline="0" dirty="0">
              <a:latin typeface="NimbusRomNo9L-Regu"/>
            </a:endParaRPr>
          </a:p>
          <a:p>
            <a:pPr marL="0" indent="0">
              <a:buNone/>
            </a:pPr>
            <a:endParaRPr lang="en-CA" sz="1800" dirty="0">
              <a:latin typeface="NimbusRomNo9L-Regu"/>
            </a:endParaRPr>
          </a:p>
          <a:p>
            <a:r>
              <a:rPr lang="en-CA" sz="2400" b="0" i="0" u="none" strike="noStrike" baseline="0" dirty="0">
                <a:latin typeface="NimbusRomNo9L-Regu"/>
              </a:rPr>
              <a:t>Fuzzy Logic</a:t>
            </a:r>
          </a:p>
          <a:p>
            <a:pPr lvl="1"/>
            <a:r>
              <a:rPr lang="en-CA" sz="2000" dirty="0">
                <a:latin typeface="NimbusRomNo9L-Regu"/>
              </a:rPr>
              <a:t>Article: </a:t>
            </a:r>
            <a:r>
              <a:rPr lang="en-US" sz="2000" dirty="0">
                <a:latin typeface="NimbusRomNo9L-Regu"/>
              </a:rPr>
              <a:t>The Prediction Algorithm Based on Fuzzy Logic Using Time Series Data Mining Method</a:t>
            </a:r>
            <a:endParaRPr lang="en-CA" sz="2000" dirty="0"/>
          </a:p>
        </p:txBody>
      </p:sp>
      <p:sp>
        <p:nvSpPr>
          <p:cNvPr id="4" name="TextBox 3">
            <a:extLst>
              <a:ext uri="{FF2B5EF4-FFF2-40B4-BE49-F238E27FC236}">
                <a16:creationId xmlns:a16="http://schemas.microsoft.com/office/drawing/2014/main" id="{A9892AE9-3B5D-40D7-AF3D-4DED5F06B98E}"/>
              </a:ext>
            </a:extLst>
          </p:cNvPr>
          <p:cNvSpPr txBox="1"/>
          <p:nvPr/>
        </p:nvSpPr>
        <p:spPr>
          <a:xfrm>
            <a:off x="0" y="70157"/>
            <a:ext cx="1268361" cy="369332"/>
          </a:xfrm>
          <a:prstGeom prst="rect">
            <a:avLst/>
          </a:prstGeom>
          <a:noFill/>
        </p:spPr>
        <p:txBody>
          <a:bodyPr wrap="square" rtlCol="0">
            <a:spAutoFit/>
          </a:bodyPr>
          <a:lstStyle/>
          <a:p>
            <a:r>
              <a:rPr lang="en-CA" dirty="0">
                <a:highlight>
                  <a:srgbClr val="FF00FF"/>
                </a:highlight>
              </a:rPr>
              <a:t>Feb 2, 2022</a:t>
            </a:r>
          </a:p>
        </p:txBody>
      </p:sp>
    </p:spTree>
    <p:extLst>
      <p:ext uri="{BB962C8B-B14F-4D97-AF65-F5344CB8AC3E}">
        <p14:creationId xmlns:p14="http://schemas.microsoft.com/office/powerpoint/2010/main" val="16943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BE1F-D532-4D6C-98B9-9C4F99A6C1D0}"/>
              </a:ext>
            </a:extLst>
          </p:cNvPr>
          <p:cNvSpPr>
            <a:spLocks noGrp="1"/>
          </p:cNvSpPr>
          <p:nvPr>
            <p:ph type="title"/>
          </p:nvPr>
        </p:nvSpPr>
        <p:spPr/>
        <p:txBody>
          <a:bodyPr/>
          <a:lstStyle/>
          <a:p>
            <a:r>
              <a:rPr lang="en-CA" sz="2400" dirty="0"/>
              <a:t>Article:</a:t>
            </a:r>
            <a:r>
              <a:rPr lang="en-CA" dirty="0"/>
              <a:t> </a:t>
            </a:r>
            <a:r>
              <a:rPr lang="en-CA" sz="1800" dirty="0"/>
              <a:t>“</a:t>
            </a:r>
            <a:r>
              <a:rPr lang="en-US" sz="1800" b="0" i="0" u="none" strike="noStrike" baseline="0" dirty="0">
                <a:latin typeface="NimbusRomNo9L-Medi"/>
              </a:rPr>
              <a:t>Unsupervised Learning of Long-Term Motion Dynamics for Videos”</a:t>
            </a:r>
            <a:endParaRPr lang="en-CA" sz="1800" dirty="0"/>
          </a:p>
        </p:txBody>
      </p:sp>
      <p:sp>
        <p:nvSpPr>
          <p:cNvPr id="3" name="Content Placeholder 2">
            <a:extLst>
              <a:ext uri="{FF2B5EF4-FFF2-40B4-BE49-F238E27FC236}">
                <a16:creationId xmlns:a16="http://schemas.microsoft.com/office/drawing/2014/main" id="{58574331-35F7-4885-BC0D-E557C77C5A5B}"/>
              </a:ext>
            </a:extLst>
          </p:cNvPr>
          <p:cNvSpPr>
            <a:spLocks noGrp="1"/>
          </p:cNvSpPr>
          <p:nvPr>
            <p:ph idx="1"/>
          </p:nvPr>
        </p:nvSpPr>
        <p:spPr/>
        <p:txBody>
          <a:bodyPr/>
          <a:lstStyle/>
          <a:p>
            <a:pPr marL="457200" indent="-457200" algn="l">
              <a:buFont typeface="+mj-lt"/>
              <a:buAutoNum type="arabicPeriod"/>
            </a:pPr>
            <a:r>
              <a:rPr lang="en-CA" sz="2000" dirty="0"/>
              <a:t>Representation -&gt; </a:t>
            </a:r>
            <a:r>
              <a:rPr lang="en-US" sz="1800" b="0" i="0" u="none" strike="noStrike" baseline="0" dirty="0">
                <a:latin typeface="NimbusRomNo9L-Regu"/>
              </a:rPr>
              <a:t>predicts the sequence of basic motions (defined as </a:t>
            </a:r>
            <a:r>
              <a:rPr lang="en-CA" sz="1800" b="0" i="0" u="none" strike="noStrike" baseline="0" dirty="0">
                <a:latin typeface="NimbusRomNo9L-Regu"/>
              </a:rPr>
              <a:t>atomic 3D flows)</a:t>
            </a:r>
          </a:p>
          <a:p>
            <a:pPr lvl="1"/>
            <a:r>
              <a:rPr lang="en-CA" sz="1400" b="0" i="0" u="none" strike="noStrike" baseline="0" dirty="0">
                <a:latin typeface="NimbusRomNo9L-Regu"/>
              </a:rPr>
              <a:t>Low </a:t>
            </a:r>
            <a:r>
              <a:rPr lang="en-CA" sz="1400" b="0" i="0" u="none" strike="noStrike" baseline="0" dirty="0" err="1">
                <a:latin typeface="NimbusRomNo9L-Regu"/>
              </a:rPr>
              <a:t>dimention</a:t>
            </a:r>
            <a:r>
              <a:rPr lang="en-CA" sz="1400" b="0" i="0" u="none" strike="noStrike" baseline="0" dirty="0">
                <a:latin typeface="NimbusRomNo9L-Regu"/>
              </a:rPr>
              <a:t> and  easy to parametrizing: Quantizing </a:t>
            </a:r>
            <a:r>
              <a:rPr lang="en-US" sz="1400" b="0" i="0" u="none" strike="noStrike" baseline="0" dirty="0">
                <a:latin typeface="NimbusRomNo9L-Regu"/>
              </a:rPr>
              <a:t>the estimated 3D flows in space and time, referred to as </a:t>
            </a:r>
            <a:r>
              <a:rPr lang="en-CA" sz="1400" b="0" i="0" u="none" strike="noStrike" baseline="0" dirty="0">
                <a:latin typeface="NimbusRomNo9L-Regu"/>
              </a:rPr>
              <a:t>atomic 3D flows</a:t>
            </a:r>
          </a:p>
          <a:p>
            <a:pPr lvl="1"/>
            <a:r>
              <a:rPr lang="en-CA" sz="1400" b="0" i="0" u="none" strike="noStrike" baseline="0" dirty="0">
                <a:latin typeface="NimbusRomNo9L-Regu"/>
              </a:rPr>
              <a:t>discriminative property: </a:t>
            </a:r>
            <a:r>
              <a:rPr lang="en-US" sz="1400" b="0" i="0" u="none" strike="noStrike" baseline="0" dirty="0">
                <a:latin typeface="NimbusRomNo9L-Regu"/>
              </a:rPr>
              <a:t>inferring a long-term sequence of 3D flows instead of a </a:t>
            </a:r>
            <a:r>
              <a:rPr lang="en-CA" sz="1400" b="0" i="0" u="none" strike="noStrike" baseline="0" dirty="0">
                <a:latin typeface="NimbusRomNo9L-Regu"/>
              </a:rPr>
              <a:t>single 3D flow.</a:t>
            </a:r>
          </a:p>
          <a:p>
            <a:pPr marL="457200" lvl="1" indent="0">
              <a:buNone/>
            </a:pPr>
            <a:r>
              <a:rPr lang="en-CA" sz="1400" b="0" i="0" u="none" strike="noStrike" baseline="0" dirty="0">
                <a:latin typeface="NimbusRomNo9L-Regu"/>
              </a:rPr>
              <a:t>=&gt; </a:t>
            </a:r>
            <a:r>
              <a:rPr lang="en-US" sz="1800" b="0" i="0" u="none" strike="noStrike" baseline="0" dirty="0">
                <a:latin typeface="NimbusRomNo9L-Regu"/>
              </a:rPr>
              <a:t>capture longer term motion dependencies</a:t>
            </a:r>
            <a:endParaRPr lang="en-CA" sz="600" b="0" i="0" u="none" strike="noStrike" baseline="0" dirty="0">
              <a:latin typeface="NimbusRomNo9L-Regu"/>
            </a:endParaRPr>
          </a:p>
          <a:p>
            <a:pPr marL="342900" indent="-342900" algn="l">
              <a:buFont typeface="+mj-lt"/>
              <a:buAutoNum type="arabicPeriod"/>
            </a:pPr>
            <a:r>
              <a:rPr lang="en-CA" sz="1800" dirty="0">
                <a:latin typeface="NimbusRomNo9L-Regu"/>
              </a:rPr>
              <a:t>Then , the representation is used as feature motion for activity Recognition (using </a:t>
            </a:r>
            <a:r>
              <a:rPr lang="en-CA" sz="1800" dirty="0" err="1">
                <a:latin typeface="NimbusRomNo9L-Regu"/>
              </a:rPr>
              <a:t>ConvLstm</a:t>
            </a:r>
            <a:r>
              <a:rPr lang="en-CA" sz="1800" dirty="0">
                <a:latin typeface="NimbusRomNo9L-Regu"/>
              </a:rPr>
              <a:t>)</a:t>
            </a:r>
          </a:p>
          <a:p>
            <a:pPr algn="l"/>
            <a:endParaRPr lang="en-CA" sz="2000" dirty="0"/>
          </a:p>
        </p:txBody>
      </p:sp>
      <p:sp>
        <p:nvSpPr>
          <p:cNvPr id="4" name="TextBox 3">
            <a:extLst>
              <a:ext uri="{FF2B5EF4-FFF2-40B4-BE49-F238E27FC236}">
                <a16:creationId xmlns:a16="http://schemas.microsoft.com/office/drawing/2014/main" id="{A9892AE9-3B5D-40D7-AF3D-4DED5F06B98E}"/>
              </a:ext>
            </a:extLst>
          </p:cNvPr>
          <p:cNvSpPr txBox="1"/>
          <p:nvPr/>
        </p:nvSpPr>
        <p:spPr>
          <a:xfrm>
            <a:off x="0" y="70157"/>
            <a:ext cx="1268361" cy="369332"/>
          </a:xfrm>
          <a:prstGeom prst="rect">
            <a:avLst/>
          </a:prstGeom>
          <a:noFill/>
        </p:spPr>
        <p:txBody>
          <a:bodyPr wrap="square" rtlCol="0">
            <a:spAutoFit/>
          </a:bodyPr>
          <a:lstStyle/>
          <a:p>
            <a:r>
              <a:rPr lang="en-CA" dirty="0">
                <a:highlight>
                  <a:srgbClr val="FF00FF"/>
                </a:highlight>
              </a:rPr>
              <a:t>Feb 6, 2022</a:t>
            </a:r>
          </a:p>
        </p:txBody>
      </p:sp>
    </p:spTree>
    <p:extLst>
      <p:ext uri="{BB962C8B-B14F-4D97-AF65-F5344CB8AC3E}">
        <p14:creationId xmlns:p14="http://schemas.microsoft.com/office/powerpoint/2010/main" val="40224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6FE3-4336-4A03-AB58-6445FD850B09}"/>
              </a:ext>
            </a:extLst>
          </p:cNvPr>
          <p:cNvSpPr>
            <a:spLocks noGrp="1"/>
          </p:cNvSpPr>
          <p:nvPr>
            <p:ph type="title"/>
          </p:nvPr>
        </p:nvSpPr>
        <p:spPr/>
        <p:txBody>
          <a:bodyPr/>
          <a:lstStyle/>
          <a:p>
            <a:r>
              <a:rPr lang="en-CA" sz="2400" dirty="0"/>
              <a:t>Article: </a:t>
            </a:r>
            <a:r>
              <a:rPr lang="en-CA" sz="2000" dirty="0"/>
              <a:t>DL discriminates better than SML</a:t>
            </a:r>
          </a:p>
        </p:txBody>
      </p:sp>
      <p:sp>
        <p:nvSpPr>
          <p:cNvPr id="6" name="TextBox 5">
            <a:extLst>
              <a:ext uri="{FF2B5EF4-FFF2-40B4-BE49-F238E27FC236}">
                <a16:creationId xmlns:a16="http://schemas.microsoft.com/office/drawing/2014/main" id="{24A09058-BB94-4931-B53E-9D39BD8EDF4A}"/>
              </a:ext>
            </a:extLst>
          </p:cNvPr>
          <p:cNvSpPr txBox="1"/>
          <p:nvPr/>
        </p:nvSpPr>
        <p:spPr>
          <a:xfrm>
            <a:off x="0" y="70157"/>
            <a:ext cx="1352939" cy="369332"/>
          </a:xfrm>
          <a:prstGeom prst="rect">
            <a:avLst/>
          </a:prstGeom>
          <a:noFill/>
        </p:spPr>
        <p:txBody>
          <a:bodyPr wrap="square" rtlCol="0">
            <a:spAutoFit/>
          </a:bodyPr>
          <a:lstStyle/>
          <a:p>
            <a:r>
              <a:rPr lang="en-CA" dirty="0">
                <a:highlight>
                  <a:srgbClr val="FF00FF"/>
                </a:highlight>
              </a:rPr>
              <a:t>Feb14, 2022</a:t>
            </a:r>
          </a:p>
        </p:txBody>
      </p:sp>
      <p:sp>
        <p:nvSpPr>
          <p:cNvPr id="7" name="Content Placeholder 6">
            <a:extLst>
              <a:ext uri="{FF2B5EF4-FFF2-40B4-BE49-F238E27FC236}">
                <a16:creationId xmlns:a16="http://schemas.microsoft.com/office/drawing/2014/main" id="{8381E276-9ED1-45E8-9E11-771CD0177D2D}"/>
              </a:ext>
            </a:extLst>
          </p:cNvPr>
          <p:cNvSpPr>
            <a:spLocks noGrp="1"/>
          </p:cNvSpPr>
          <p:nvPr>
            <p:ph idx="1"/>
          </p:nvPr>
        </p:nvSpPr>
        <p:spPr>
          <a:xfrm>
            <a:off x="838200" y="1690688"/>
            <a:ext cx="10515600" cy="4351338"/>
          </a:xfrm>
        </p:spPr>
        <p:txBody>
          <a:bodyPr/>
          <a:lstStyle/>
          <a:p>
            <a:pPr algn="l"/>
            <a:r>
              <a:rPr lang="en-CA" sz="1800" dirty="0">
                <a:solidFill>
                  <a:srgbClr val="000000"/>
                </a:solidFill>
                <a:latin typeface="AdvOT1ef757c0"/>
              </a:rPr>
              <a:t>A </a:t>
            </a:r>
            <a:r>
              <a:rPr lang="en-US" sz="1800" b="0" i="0" u="none" strike="noStrike" baseline="0" dirty="0">
                <a:solidFill>
                  <a:srgbClr val="000000"/>
                </a:solidFill>
                <a:latin typeface="AdvOT1ef757c0"/>
              </a:rPr>
              <a:t>post hoc analysis by projecting the learnt DL1 embeddings (i.e., the output of the </a:t>
            </a:r>
            <a:r>
              <a:rPr lang="en-US" sz="1800" b="0" i="0" u="none" strike="noStrike" baseline="0" dirty="0">
                <a:solidFill>
                  <a:srgbClr val="000000"/>
                </a:solidFill>
                <a:latin typeface="AdvOT1ef757c0+fb"/>
              </a:rPr>
              <a:t>fi</a:t>
            </a:r>
            <a:r>
              <a:rPr lang="en-US" sz="1800" b="0" i="0" u="none" strike="noStrike" baseline="0" dirty="0">
                <a:solidFill>
                  <a:srgbClr val="000000"/>
                </a:solidFill>
                <a:latin typeface="AdvOT1ef757c0"/>
              </a:rPr>
              <a:t>rst fully connected layer in the DL1 architecture) onto a two-dimensional space using t-distributed stochastic neighbor embedding (t-SNE)</a:t>
            </a:r>
            <a:r>
              <a:rPr lang="en-US" sz="1800" b="0" i="0" u="none" strike="noStrike" baseline="0" dirty="0">
                <a:solidFill>
                  <a:srgbClr val="0000FF"/>
                </a:solidFill>
                <a:latin typeface="AdvOT1ef757c0"/>
              </a:rPr>
              <a:t>54 </a:t>
            </a:r>
            <a:r>
              <a:rPr lang="en-US" sz="1800" b="0" i="0" u="none" strike="noStrike" baseline="0" dirty="0">
                <a:solidFill>
                  <a:srgbClr val="000000"/>
                </a:solidFill>
                <a:latin typeface="AdvOT1ef757c0"/>
              </a:rPr>
              <a:t>for the entire range of training sample sizes, and color-coding the two-dimensional projection spectrum by the class labels.</a:t>
            </a:r>
          </a:p>
          <a:p>
            <a:pPr algn="l"/>
            <a:r>
              <a:rPr lang="en-US" sz="1800" i="0" dirty="0">
                <a:solidFill>
                  <a:srgbClr val="292929"/>
                </a:solidFill>
                <a:effectLst/>
                <a:highlight>
                  <a:srgbClr val="FFFF00"/>
                </a:highlight>
                <a:latin typeface="sohne"/>
              </a:rPr>
              <a:t>Visualizing CNNs Using Saliency Maps</a:t>
            </a:r>
          </a:p>
          <a:p>
            <a:pPr marL="0" indent="0">
              <a:buNone/>
            </a:pPr>
            <a:br>
              <a:rPr lang="en-US" b="0" i="0" dirty="0">
                <a:effectLst/>
                <a:latin typeface="medium-content-sans-serif-font"/>
              </a:rPr>
            </a:br>
            <a:endParaRPr lang="en-CA" dirty="0"/>
          </a:p>
        </p:txBody>
      </p:sp>
    </p:spTree>
    <p:extLst>
      <p:ext uri="{BB962C8B-B14F-4D97-AF65-F5344CB8AC3E}">
        <p14:creationId xmlns:p14="http://schemas.microsoft.com/office/powerpoint/2010/main" val="1739391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A70CF-CC3A-F6E8-78F2-BCD4C85D3FA2}"/>
              </a:ext>
            </a:extLst>
          </p:cNvPr>
          <p:cNvSpPr>
            <a:spLocks noGrp="1"/>
          </p:cNvSpPr>
          <p:nvPr>
            <p:ph type="title"/>
          </p:nvPr>
        </p:nvSpPr>
        <p:spPr>
          <a:xfrm>
            <a:off x="838200" y="365125"/>
            <a:ext cx="5012094" cy="1325563"/>
          </a:xfrm>
        </p:spPr>
        <p:txBody>
          <a:bodyPr>
            <a:normAutofit/>
          </a:bodyPr>
          <a:lstStyle/>
          <a:p>
            <a:r>
              <a:rPr lang="en-CA" sz="3200" dirty="0"/>
              <a:t>Confusion Mat for Padding method classification</a:t>
            </a:r>
          </a:p>
        </p:txBody>
      </p:sp>
      <p:sp>
        <p:nvSpPr>
          <p:cNvPr id="3" name="Content Placeholder 2">
            <a:extLst>
              <a:ext uri="{FF2B5EF4-FFF2-40B4-BE49-F238E27FC236}">
                <a16:creationId xmlns:a16="http://schemas.microsoft.com/office/drawing/2014/main" id="{046D1C96-E3E5-5A6F-19E7-CA0FB0C7F085}"/>
              </a:ext>
            </a:extLst>
          </p:cNvPr>
          <p:cNvSpPr>
            <a:spLocks noGrp="1"/>
          </p:cNvSpPr>
          <p:nvPr>
            <p:ph idx="1"/>
          </p:nvPr>
        </p:nvSpPr>
        <p:spPr>
          <a:xfrm>
            <a:off x="838200" y="1825625"/>
            <a:ext cx="4330959" cy="4351338"/>
          </a:xfrm>
        </p:spPr>
        <p:txBody>
          <a:bodyPr>
            <a:normAutofit/>
          </a:bodyPr>
          <a:lstStyle/>
          <a:p>
            <a:r>
              <a:rPr lang="en-US" sz="1400" b="0" i="0" dirty="0">
                <a:solidFill>
                  <a:srgbClr val="000000"/>
                </a:solidFill>
                <a:effectLst/>
                <a:latin typeface="Consolas" panose="020B0609020204030204" pitchFamily="49" charset="0"/>
              </a:rPr>
              <a:t>Test Accuracy of the model on the test moves: 69.71%</a:t>
            </a:r>
            <a:endParaRPr lang="en-CA" sz="1400" dirty="0"/>
          </a:p>
        </p:txBody>
      </p:sp>
      <p:pic>
        <p:nvPicPr>
          <p:cNvPr id="6" name="Picture 5">
            <a:extLst>
              <a:ext uri="{FF2B5EF4-FFF2-40B4-BE49-F238E27FC236}">
                <a16:creationId xmlns:a16="http://schemas.microsoft.com/office/drawing/2014/main" id="{A9ECC173-6B8D-5DF2-D0AF-7645CC507F66}"/>
              </a:ext>
            </a:extLst>
          </p:cNvPr>
          <p:cNvPicPr>
            <a:picLocks noChangeAspect="1"/>
          </p:cNvPicPr>
          <p:nvPr/>
        </p:nvPicPr>
        <p:blipFill>
          <a:blip r:embed="rId2"/>
          <a:stretch>
            <a:fillRect/>
          </a:stretch>
        </p:blipFill>
        <p:spPr>
          <a:xfrm>
            <a:off x="5889787" y="852193"/>
            <a:ext cx="5464013" cy="5433531"/>
          </a:xfrm>
          <a:prstGeom prst="rect">
            <a:avLst/>
          </a:prstGeom>
        </p:spPr>
      </p:pic>
    </p:spTree>
    <p:extLst>
      <p:ext uri="{BB962C8B-B14F-4D97-AF65-F5344CB8AC3E}">
        <p14:creationId xmlns:p14="http://schemas.microsoft.com/office/powerpoint/2010/main" val="135080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4A09058-BB94-4931-B53E-9D39BD8EDF4A}"/>
              </a:ext>
            </a:extLst>
          </p:cNvPr>
          <p:cNvSpPr txBox="1"/>
          <p:nvPr/>
        </p:nvSpPr>
        <p:spPr>
          <a:xfrm>
            <a:off x="0" y="70157"/>
            <a:ext cx="1352939" cy="369332"/>
          </a:xfrm>
          <a:prstGeom prst="rect">
            <a:avLst/>
          </a:prstGeom>
          <a:noFill/>
        </p:spPr>
        <p:txBody>
          <a:bodyPr wrap="square" rtlCol="0">
            <a:spAutoFit/>
          </a:bodyPr>
          <a:lstStyle/>
          <a:p>
            <a:r>
              <a:rPr lang="en-CA" dirty="0">
                <a:highlight>
                  <a:srgbClr val="FF00FF"/>
                </a:highlight>
              </a:rPr>
              <a:t>Apr25, 2022</a:t>
            </a:r>
          </a:p>
        </p:txBody>
      </p:sp>
      <p:sp>
        <p:nvSpPr>
          <p:cNvPr id="7" name="Content Placeholder 6">
            <a:extLst>
              <a:ext uri="{FF2B5EF4-FFF2-40B4-BE49-F238E27FC236}">
                <a16:creationId xmlns:a16="http://schemas.microsoft.com/office/drawing/2014/main" id="{8381E276-9ED1-45E8-9E11-771CD0177D2D}"/>
              </a:ext>
            </a:extLst>
          </p:cNvPr>
          <p:cNvSpPr>
            <a:spLocks noGrp="1"/>
          </p:cNvSpPr>
          <p:nvPr>
            <p:ph idx="1"/>
          </p:nvPr>
        </p:nvSpPr>
        <p:spPr>
          <a:xfrm>
            <a:off x="838200" y="1296955"/>
            <a:ext cx="10515600" cy="4745071"/>
          </a:xfrm>
        </p:spPr>
        <p:txBody>
          <a:bodyPr>
            <a:normAutofit/>
          </a:bodyPr>
          <a:lstStyle/>
          <a:p>
            <a:pPr marL="0" indent="0" algn="l">
              <a:buNone/>
            </a:pPr>
            <a:endParaRPr lang="en-CA" sz="1800" dirty="0">
              <a:solidFill>
                <a:srgbClr val="000000"/>
              </a:solidFill>
              <a:latin typeface="AdvOT1ef757c0"/>
            </a:endParaRPr>
          </a:p>
          <a:p>
            <a:pPr algn="l"/>
            <a:endParaRPr lang="en-CA" sz="1800" dirty="0">
              <a:solidFill>
                <a:srgbClr val="000000"/>
              </a:solidFill>
              <a:latin typeface="AdvOT1ef757c0"/>
            </a:endParaRPr>
          </a:p>
          <a:p>
            <a:pPr algn="l"/>
            <a:endParaRPr lang="en-CA" sz="1800" dirty="0">
              <a:solidFill>
                <a:srgbClr val="000000"/>
              </a:solidFill>
              <a:latin typeface="AdvOT1ef757c0"/>
            </a:endParaRPr>
          </a:p>
          <a:p>
            <a:pPr marL="0" indent="0" algn="l">
              <a:buNone/>
            </a:pPr>
            <a:br>
              <a:rPr lang="en-US" b="0" i="0" dirty="0">
                <a:effectLst/>
                <a:latin typeface="medium-content-sans-serif-font"/>
              </a:rPr>
            </a:br>
            <a:endParaRPr lang="en-CA" dirty="0"/>
          </a:p>
        </p:txBody>
      </p:sp>
      <p:pic>
        <p:nvPicPr>
          <p:cNvPr id="4" name="Picture 3">
            <a:extLst>
              <a:ext uri="{FF2B5EF4-FFF2-40B4-BE49-F238E27FC236}">
                <a16:creationId xmlns:a16="http://schemas.microsoft.com/office/drawing/2014/main" id="{ADBFE308-0D32-4E7C-C018-6ACAD9DE0882}"/>
              </a:ext>
            </a:extLst>
          </p:cNvPr>
          <p:cNvPicPr>
            <a:picLocks noChangeAspect="1"/>
          </p:cNvPicPr>
          <p:nvPr/>
        </p:nvPicPr>
        <p:blipFill>
          <a:blip r:embed="rId2"/>
          <a:stretch>
            <a:fillRect/>
          </a:stretch>
        </p:blipFill>
        <p:spPr>
          <a:xfrm>
            <a:off x="1578701" y="365665"/>
            <a:ext cx="3069051" cy="3063335"/>
          </a:xfrm>
          <a:prstGeom prst="rect">
            <a:avLst/>
          </a:prstGeom>
        </p:spPr>
      </p:pic>
      <p:pic>
        <p:nvPicPr>
          <p:cNvPr id="8" name="Picture 7">
            <a:extLst>
              <a:ext uri="{FF2B5EF4-FFF2-40B4-BE49-F238E27FC236}">
                <a16:creationId xmlns:a16="http://schemas.microsoft.com/office/drawing/2014/main" id="{835AF477-6E28-B6DD-DBF5-23388A06C64A}"/>
              </a:ext>
            </a:extLst>
          </p:cNvPr>
          <p:cNvPicPr>
            <a:picLocks noChangeAspect="1"/>
          </p:cNvPicPr>
          <p:nvPr/>
        </p:nvPicPr>
        <p:blipFill>
          <a:blip r:embed="rId3"/>
          <a:stretch>
            <a:fillRect/>
          </a:stretch>
        </p:blipFill>
        <p:spPr>
          <a:xfrm>
            <a:off x="5143454" y="399626"/>
            <a:ext cx="3120534" cy="3103197"/>
          </a:xfrm>
          <a:prstGeom prst="rect">
            <a:avLst/>
          </a:prstGeom>
        </p:spPr>
      </p:pic>
      <p:pic>
        <p:nvPicPr>
          <p:cNvPr id="11" name="Picture 10">
            <a:extLst>
              <a:ext uri="{FF2B5EF4-FFF2-40B4-BE49-F238E27FC236}">
                <a16:creationId xmlns:a16="http://schemas.microsoft.com/office/drawing/2014/main" id="{A2E683DC-ED05-3731-6727-DAF75D49C373}"/>
              </a:ext>
            </a:extLst>
          </p:cNvPr>
          <p:cNvPicPr>
            <a:picLocks noChangeAspect="1"/>
          </p:cNvPicPr>
          <p:nvPr/>
        </p:nvPicPr>
        <p:blipFill>
          <a:blip r:embed="rId4"/>
          <a:stretch>
            <a:fillRect/>
          </a:stretch>
        </p:blipFill>
        <p:spPr>
          <a:xfrm>
            <a:off x="1532146" y="3577188"/>
            <a:ext cx="3147760" cy="3112655"/>
          </a:xfrm>
          <a:prstGeom prst="rect">
            <a:avLst/>
          </a:prstGeom>
        </p:spPr>
      </p:pic>
      <p:pic>
        <p:nvPicPr>
          <p:cNvPr id="13" name="Picture 12">
            <a:extLst>
              <a:ext uri="{FF2B5EF4-FFF2-40B4-BE49-F238E27FC236}">
                <a16:creationId xmlns:a16="http://schemas.microsoft.com/office/drawing/2014/main" id="{B4D7A79D-DDAF-71E8-02FF-35336E9F7186}"/>
              </a:ext>
            </a:extLst>
          </p:cNvPr>
          <p:cNvPicPr>
            <a:picLocks noChangeAspect="1"/>
          </p:cNvPicPr>
          <p:nvPr/>
        </p:nvPicPr>
        <p:blipFill>
          <a:blip r:embed="rId5"/>
          <a:stretch>
            <a:fillRect/>
          </a:stretch>
        </p:blipFill>
        <p:spPr>
          <a:xfrm>
            <a:off x="5208769" y="3577188"/>
            <a:ext cx="3147760" cy="3153644"/>
          </a:xfrm>
          <a:prstGeom prst="rect">
            <a:avLst/>
          </a:prstGeom>
        </p:spPr>
      </p:pic>
      <p:sp>
        <p:nvSpPr>
          <p:cNvPr id="16" name="TextBox 15">
            <a:extLst>
              <a:ext uri="{FF2B5EF4-FFF2-40B4-BE49-F238E27FC236}">
                <a16:creationId xmlns:a16="http://schemas.microsoft.com/office/drawing/2014/main" id="{56F9A054-85E6-F4DB-377D-F3A4498F032E}"/>
              </a:ext>
            </a:extLst>
          </p:cNvPr>
          <p:cNvSpPr txBox="1"/>
          <p:nvPr/>
        </p:nvSpPr>
        <p:spPr>
          <a:xfrm>
            <a:off x="752621" y="1880976"/>
            <a:ext cx="684803" cy="369332"/>
          </a:xfrm>
          <a:prstGeom prst="rect">
            <a:avLst/>
          </a:prstGeom>
          <a:noFill/>
        </p:spPr>
        <p:txBody>
          <a:bodyPr wrap="none" rtlCol="0">
            <a:spAutoFit/>
          </a:bodyPr>
          <a:lstStyle/>
          <a:p>
            <a:r>
              <a:rPr lang="en-CA" dirty="0"/>
              <a:t>Input</a:t>
            </a:r>
          </a:p>
        </p:txBody>
      </p:sp>
      <p:sp>
        <p:nvSpPr>
          <p:cNvPr id="17" name="TextBox 16">
            <a:extLst>
              <a:ext uri="{FF2B5EF4-FFF2-40B4-BE49-F238E27FC236}">
                <a16:creationId xmlns:a16="http://schemas.microsoft.com/office/drawing/2014/main" id="{BBE10688-CB7F-DA14-4217-2E6668BC90A2}"/>
              </a:ext>
            </a:extLst>
          </p:cNvPr>
          <p:cNvSpPr txBox="1"/>
          <p:nvPr/>
        </p:nvSpPr>
        <p:spPr>
          <a:xfrm>
            <a:off x="4679906" y="1869086"/>
            <a:ext cx="528863" cy="369332"/>
          </a:xfrm>
          <a:prstGeom prst="rect">
            <a:avLst/>
          </a:prstGeom>
          <a:noFill/>
        </p:spPr>
        <p:txBody>
          <a:bodyPr wrap="none" rtlCol="0">
            <a:spAutoFit/>
          </a:bodyPr>
          <a:lstStyle/>
          <a:p>
            <a:r>
              <a:rPr lang="en-CA" dirty="0"/>
              <a:t>FC1</a:t>
            </a:r>
          </a:p>
        </p:txBody>
      </p:sp>
      <p:sp>
        <p:nvSpPr>
          <p:cNvPr id="18" name="TextBox 17">
            <a:extLst>
              <a:ext uri="{FF2B5EF4-FFF2-40B4-BE49-F238E27FC236}">
                <a16:creationId xmlns:a16="http://schemas.microsoft.com/office/drawing/2014/main" id="{98675E26-992C-409D-97E5-A2C51077A238}"/>
              </a:ext>
            </a:extLst>
          </p:cNvPr>
          <p:cNvSpPr txBox="1"/>
          <p:nvPr/>
        </p:nvSpPr>
        <p:spPr>
          <a:xfrm>
            <a:off x="4679906" y="4844685"/>
            <a:ext cx="528863" cy="369332"/>
          </a:xfrm>
          <a:prstGeom prst="rect">
            <a:avLst/>
          </a:prstGeom>
          <a:noFill/>
        </p:spPr>
        <p:txBody>
          <a:bodyPr wrap="none" rtlCol="0">
            <a:spAutoFit/>
          </a:bodyPr>
          <a:lstStyle/>
          <a:p>
            <a:r>
              <a:rPr lang="en-CA" dirty="0"/>
              <a:t>FC3</a:t>
            </a:r>
          </a:p>
        </p:txBody>
      </p:sp>
      <p:sp>
        <p:nvSpPr>
          <p:cNvPr id="22" name="TextBox 21">
            <a:extLst>
              <a:ext uri="{FF2B5EF4-FFF2-40B4-BE49-F238E27FC236}">
                <a16:creationId xmlns:a16="http://schemas.microsoft.com/office/drawing/2014/main" id="{1D857227-0529-83DB-52FB-187D2BF42874}"/>
              </a:ext>
            </a:extLst>
          </p:cNvPr>
          <p:cNvSpPr txBox="1"/>
          <p:nvPr/>
        </p:nvSpPr>
        <p:spPr>
          <a:xfrm>
            <a:off x="835474" y="4844685"/>
            <a:ext cx="528863" cy="369332"/>
          </a:xfrm>
          <a:prstGeom prst="rect">
            <a:avLst/>
          </a:prstGeom>
          <a:noFill/>
        </p:spPr>
        <p:txBody>
          <a:bodyPr wrap="none" rtlCol="0">
            <a:spAutoFit/>
          </a:bodyPr>
          <a:lstStyle/>
          <a:p>
            <a:r>
              <a:rPr lang="en-CA" dirty="0"/>
              <a:t>FC2</a:t>
            </a:r>
          </a:p>
        </p:txBody>
      </p:sp>
      <p:sp>
        <p:nvSpPr>
          <p:cNvPr id="14" name="Rectangle: Rounded Corners 13">
            <a:extLst>
              <a:ext uri="{FF2B5EF4-FFF2-40B4-BE49-F238E27FC236}">
                <a16:creationId xmlns:a16="http://schemas.microsoft.com/office/drawing/2014/main" id="{F8FAFDC9-2495-F3DD-15B8-EAC03425537B}"/>
              </a:ext>
            </a:extLst>
          </p:cNvPr>
          <p:cNvSpPr/>
          <p:nvPr/>
        </p:nvSpPr>
        <p:spPr>
          <a:xfrm>
            <a:off x="8816781" y="1109521"/>
            <a:ext cx="2474168" cy="478660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indent="0">
              <a:buNone/>
            </a:pPr>
            <a:r>
              <a:rPr lang="en-CA" sz="1400" b="1" dirty="0">
                <a:solidFill>
                  <a:srgbClr val="000000"/>
                </a:solidFill>
                <a:latin typeface="Century Gothic" panose="020B0502020202020204" pitchFamily="34" charset="0"/>
              </a:rPr>
              <a:t>0: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checking_watch</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a:t>
            </a:r>
            <a:r>
              <a:rPr lang="en-CA" sz="1400" b="1" i="0" dirty="0">
                <a:solidFill>
                  <a:srgbClr val="000000"/>
                </a:solidFill>
                <a:effectLst/>
                <a:latin typeface="Century Gothic" panose="020B0502020202020204" pitchFamily="34" charset="0"/>
              </a:rPr>
              <a:t> 'crawling’</a:t>
            </a:r>
          </a:p>
          <a:p>
            <a:pPr marL="0" indent="0">
              <a:buNone/>
            </a:pPr>
            <a:r>
              <a:rPr lang="en-CA" sz="1400" b="1" dirty="0">
                <a:solidFill>
                  <a:srgbClr val="000000"/>
                </a:solidFill>
                <a:latin typeface="Century Gothic" panose="020B0502020202020204" pitchFamily="34" charset="0"/>
              </a:rPr>
              <a:t>2: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cross_legged_sitting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3:</a:t>
            </a:r>
            <a:r>
              <a:rPr lang="en-CA" sz="1400" b="1" i="0" dirty="0">
                <a:solidFill>
                  <a:srgbClr val="000000"/>
                </a:solidFill>
                <a:effectLst/>
                <a:latin typeface="Century Gothic" panose="020B0502020202020204" pitchFamily="34" charset="0"/>
              </a:rPr>
              <a:t> 'crossarms’</a:t>
            </a:r>
          </a:p>
          <a:p>
            <a:pPr marL="0" indent="0">
              <a:buNone/>
            </a:pPr>
            <a:r>
              <a:rPr lang="en-CA" sz="1400" b="1" dirty="0">
                <a:solidFill>
                  <a:srgbClr val="000000"/>
                </a:solidFill>
                <a:latin typeface="Century Gothic" panose="020B0502020202020204" pitchFamily="34" charset="0"/>
              </a:rPr>
              <a:t>4:</a:t>
            </a:r>
            <a:r>
              <a:rPr lang="en-CA" sz="1400" b="1" i="0" dirty="0">
                <a:solidFill>
                  <a:srgbClr val="000000"/>
                </a:solidFill>
                <a:effectLst/>
                <a:latin typeface="Century Gothic" panose="020B0502020202020204" pitchFamily="34" charset="0"/>
              </a:rPr>
              <a:t>'hand_clapping’</a:t>
            </a:r>
          </a:p>
          <a:p>
            <a:pPr marL="0" indent="0">
              <a:buNone/>
            </a:pPr>
            <a:r>
              <a:rPr lang="en-CA" sz="1400" b="1" dirty="0">
                <a:solidFill>
                  <a:srgbClr val="000000"/>
                </a:solidFill>
                <a:latin typeface="Century Gothic" panose="020B0502020202020204" pitchFamily="34" charset="0"/>
              </a:rPr>
              <a:t>5: </a:t>
            </a:r>
            <a:r>
              <a:rPr lang="en-CA" sz="1400" b="1" i="0" dirty="0">
                <a:solidFill>
                  <a:srgbClr val="000000"/>
                </a:solidFill>
                <a:effectLst/>
                <a:latin typeface="Century Gothic" panose="020B0502020202020204" pitchFamily="34" charset="0"/>
              </a:rPr>
              <a:t>'</a:t>
            </a:r>
            <a:r>
              <a:rPr lang="en-CA" sz="1400" b="1" i="0" dirty="0" err="1">
                <a:solidFill>
                  <a:srgbClr val="000000"/>
                </a:solidFill>
                <a:effectLst/>
                <a:latin typeface="Century Gothic" panose="020B0502020202020204" pitchFamily="34" charset="0"/>
              </a:rPr>
              <a:t>hand_waving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6: </a:t>
            </a:r>
            <a:r>
              <a:rPr lang="en-CA" sz="1400" b="1" i="0" dirty="0">
                <a:solidFill>
                  <a:srgbClr val="000000"/>
                </a:solidFill>
                <a:effectLst/>
                <a:latin typeface="Century Gothic" panose="020B0502020202020204" pitchFamily="34" charset="0"/>
              </a:rPr>
              <a:t>'jogging’</a:t>
            </a:r>
          </a:p>
          <a:p>
            <a:pPr marL="0" indent="0">
              <a:buNone/>
            </a:pPr>
            <a:r>
              <a:rPr lang="en-CA" sz="1400" b="1" dirty="0">
                <a:solidFill>
                  <a:srgbClr val="000000"/>
                </a:solidFill>
                <a:latin typeface="Century Gothic" panose="020B0502020202020204" pitchFamily="34" charset="0"/>
              </a:rPr>
              <a:t>7:</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jumping_jacks</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8:</a:t>
            </a:r>
            <a:r>
              <a:rPr lang="en-CA" sz="1400" b="1" i="0" dirty="0">
                <a:solidFill>
                  <a:srgbClr val="000000"/>
                </a:solidFill>
                <a:effectLst/>
                <a:latin typeface="Century Gothic" panose="020B0502020202020204" pitchFamily="34" charset="0"/>
              </a:rPr>
              <a:t> 'kicking’</a:t>
            </a:r>
          </a:p>
          <a:p>
            <a:pPr marL="0" indent="0">
              <a:buNone/>
            </a:pPr>
            <a:r>
              <a:rPr lang="en-CA" sz="1400" b="1" dirty="0">
                <a:solidFill>
                  <a:srgbClr val="000000"/>
                </a:solidFill>
                <a:latin typeface="Century Gothic" panose="020B0502020202020204" pitchFamily="34" charset="0"/>
              </a:rPr>
              <a:t>9:</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phone_talking</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10:</a:t>
            </a:r>
            <a:r>
              <a:rPr lang="en-CA" sz="1400" b="1" i="0" dirty="0">
                <a:solidFill>
                  <a:srgbClr val="000000"/>
                </a:solidFill>
                <a:effectLst/>
                <a:latin typeface="Century Gothic" panose="020B0502020202020204" pitchFamily="34" charset="0"/>
              </a:rPr>
              <a:t> 'pointing’</a:t>
            </a:r>
          </a:p>
          <a:p>
            <a:pPr marL="0" indent="0">
              <a:buNone/>
            </a:pPr>
            <a:r>
              <a:rPr lang="en-CA" sz="1400" b="1" dirty="0">
                <a:solidFill>
                  <a:srgbClr val="000000"/>
                </a:solidFill>
                <a:latin typeface="Century Gothic" panose="020B0502020202020204" pitchFamily="34" charset="0"/>
              </a:rPr>
              <a:t>11:</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running_in_spot</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12:</a:t>
            </a:r>
            <a:r>
              <a:rPr lang="en-CA" sz="1400" b="1" i="0" dirty="0">
                <a:solidFill>
                  <a:srgbClr val="000000"/>
                </a:solidFill>
                <a:effectLst/>
                <a:latin typeface="Century Gothic" panose="020B0502020202020204" pitchFamily="34" charset="0"/>
              </a:rPr>
              <a:t> '</a:t>
            </a:r>
            <a:r>
              <a:rPr lang="en-CA" sz="1400" b="1" i="0" dirty="0" err="1">
                <a:solidFill>
                  <a:srgbClr val="000000"/>
                </a:solidFill>
                <a:effectLst/>
                <a:latin typeface="Century Gothic" panose="020B0502020202020204" pitchFamily="34" charset="0"/>
              </a:rPr>
              <a:t>scratching_head</a:t>
            </a:r>
            <a:r>
              <a:rPr lang="en-CA" sz="1400" b="1" i="0" dirty="0">
                <a:solidFill>
                  <a:srgbClr val="000000"/>
                </a:solidFill>
                <a:effectLst/>
                <a:latin typeface="Century Gothic" panose="020B0502020202020204" pitchFamily="34" charset="0"/>
              </a:rPr>
              <a:t>’</a:t>
            </a:r>
          </a:p>
          <a:p>
            <a:pPr marL="0" indent="0">
              <a:buNone/>
            </a:pPr>
            <a:r>
              <a:rPr lang="en-CA" sz="1400" b="1" dirty="0">
                <a:solidFill>
                  <a:srgbClr val="000000"/>
                </a:solidFill>
                <a:latin typeface="Century Gothic" panose="020B0502020202020204" pitchFamily="34" charset="0"/>
              </a:rPr>
              <a:t>13:</a:t>
            </a:r>
            <a:r>
              <a:rPr lang="en-CA" sz="1400" b="1" i="0" dirty="0">
                <a:solidFill>
                  <a:srgbClr val="000000"/>
                </a:solidFill>
                <a:effectLst/>
                <a:latin typeface="Century Gothic" panose="020B0502020202020204" pitchFamily="34" charset="0"/>
              </a:rPr>
              <a:t> 'sideways’</a:t>
            </a:r>
          </a:p>
          <a:p>
            <a:pPr marL="0" indent="0">
              <a:buNone/>
            </a:pPr>
            <a:r>
              <a:rPr lang="en-CA" sz="1400" b="1" i="0" dirty="0">
                <a:solidFill>
                  <a:srgbClr val="000000"/>
                </a:solidFill>
                <a:effectLst/>
                <a:latin typeface="Century Gothic" panose="020B0502020202020204" pitchFamily="34" charset="0"/>
              </a:rPr>
              <a:t>14: '</a:t>
            </a:r>
            <a:r>
              <a:rPr lang="en-CA" sz="1400" b="1" i="0" dirty="0" err="1">
                <a:solidFill>
                  <a:srgbClr val="000000"/>
                </a:solidFill>
                <a:effectLst/>
                <a:latin typeface="Century Gothic" panose="020B0502020202020204" pitchFamily="34" charset="0"/>
              </a:rPr>
              <a:t>sitting_down</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15: 'stretching’</a:t>
            </a:r>
          </a:p>
          <a:p>
            <a:pPr marL="0" indent="0">
              <a:buNone/>
            </a:pPr>
            <a:r>
              <a:rPr lang="en-CA" sz="1400" b="1" i="0" dirty="0">
                <a:solidFill>
                  <a:srgbClr val="000000"/>
                </a:solidFill>
                <a:effectLst/>
                <a:latin typeface="Century Gothic" panose="020B0502020202020204" pitchFamily="34" charset="0"/>
              </a:rPr>
              <a:t>16:  '</a:t>
            </a:r>
            <a:r>
              <a:rPr lang="en-CA" sz="1400" b="1" i="0" dirty="0" err="1">
                <a:solidFill>
                  <a:srgbClr val="000000"/>
                </a:solidFill>
                <a:effectLst/>
                <a:latin typeface="Century Gothic" panose="020B0502020202020204" pitchFamily="34" charset="0"/>
              </a:rPr>
              <a:t>taking_photo</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17: 'throw/catch’</a:t>
            </a:r>
          </a:p>
          <a:p>
            <a:pPr marL="0" indent="0">
              <a:buNone/>
            </a:pPr>
            <a:r>
              <a:rPr lang="en-CA" sz="1400" b="1" i="0" dirty="0">
                <a:solidFill>
                  <a:srgbClr val="000000"/>
                </a:solidFill>
                <a:effectLst/>
                <a:latin typeface="Century Gothic" panose="020B0502020202020204" pitchFamily="34" charset="0"/>
              </a:rPr>
              <a:t>18: '</a:t>
            </a:r>
            <a:r>
              <a:rPr lang="en-CA" sz="1400" b="1" i="0" dirty="0" err="1">
                <a:solidFill>
                  <a:srgbClr val="000000"/>
                </a:solidFill>
                <a:effectLst/>
                <a:latin typeface="Century Gothic" panose="020B0502020202020204" pitchFamily="34" charset="0"/>
              </a:rPr>
              <a:t>vertical_jumping</a:t>
            </a:r>
            <a:r>
              <a:rPr lang="en-CA" sz="1400" b="1" i="0" dirty="0">
                <a:solidFill>
                  <a:srgbClr val="000000"/>
                </a:solidFill>
                <a:effectLst/>
                <a:latin typeface="Century Gothic" panose="020B0502020202020204" pitchFamily="34" charset="0"/>
              </a:rPr>
              <a:t>’</a:t>
            </a:r>
          </a:p>
          <a:p>
            <a:pPr marL="0" indent="0">
              <a:buNone/>
            </a:pPr>
            <a:r>
              <a:rPr lang="en-CA" sz="1400" b="1" i="0" dirty="0">
                <a:solidFill>
                  <a:srgbClr val="000000"/>
                </a:solidFill>
                <a:effectLst/>
                <a:latin typeface="Century Gothic" panose="020B0502020202020204" pitchFamily="34" charset="0"/>
              </a:rPr>
              <a:t>19: 'walking'</a:t>
            </a:r>
            <a:endParaRPr lang="en-CA" sz="1400" b="1" dirty="0">
              <a:latin typeface="Century Gothic" panose="020B0502020202020204" pitchFamily="34" charset="0"/>
            </a:endParaRPr>
          </a:p>
        </p:txBody>
      </p:sp>
    </p:spTree>
    <p:extLst>
      <p:ext uri="{BB962C8B-B14F-4D97-AF65-F5344CB8AC3E}">
        <p14:creationId xmlns:p14="http://schemas.microsoft.com/office/powerpoint/2010/main" val="673277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12318</TotalTime>
  <Words>1768</Words>
  <Application>Microsoft Office PowerPoint</Application>
  <PresentationFormat>Widescreen</PresentationFormat>
  <Paragraphs>286</Paragraphs>
  <Slides>43</Slides>
  <Notes>0</Notes>
  <HiddenSlides>0</HiddenSlides>
  <MMClips>4</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43</vt:i4>
      </vt:variant>
    </vt:vector>
  </HeadingPairs>
  <TitlesOfParts>
    <vt:vector size="64" baseType="lpstr">
      <vt:lpstr>AdvOT1ef757c0</vt:lpstr>
      <vt:lpstr>AdvOT1ef757c0+fb</vt:lpstr>
      <vt:lpstr>AdvOTb65e897d.B</vt:lpstr>
      <vt:lpstr>Arial</vt:lpstr>
      <vt:lpstr>Arial Narrow</vt:lpstr>
      <vt:lpstr>Calibri</vt:lpstr>
      <vt:lpstr>Calibri Light</vt:lpstr>
      <vt:lpstr>Century Gothic</vt:lpstr>
      <vt:lpstr>CMMI10</vt:lpstr>
      <vt:lpstr>CMR10</vt:lpstr>
      <vt:lpstr>Consolas</vt:lpstr>
      <vt:lpstr>medium-content-sans-serif-font</vt:lpstr>
      <vt:lpstr>Minion-Regular</vt:lpstr>
      <vt:lpstr>MyriadMM-RegularCondensed</vt:lpstr>
      <vt:lpstr>NimbusRomNo9L-Medi</vt:lpstr>
      <vt:lpstr>NimbusRomNo9L-Regu</vt:lpstr>
      <vt:lpstr>Roboto</vt:lpstr>
      <vt:lpstr>sohne</vt:lpstr>
      <vt:lpstr>Times New Roman</vt:lpstr>
      <vt:lpstr>Wingdings</vt:lpstr>
      <vt:lpstr>Office Theme</vt:lpstr>
      <vt:lpstr>Progress</vt:lpstr>
      <vt:lpstr>PowerPoint Presentation</vt:lpstr>
      <vt:lpstr>PowerPoint Presentation</vt:lpstr>
      <vt:lpstr>Two main methods in XAI for CNNs</vt:lpstr>
      <vt:lpstr>Data mining based XAI models</vt:lpstr>
      <vt:lpstr>Article: “Unsupervised Learning of Long-Term Motion Dynamics for Videos”</vt:lpstr>
      <vt:lpstr>Article: DL discriminates better than SML</vt:lpstr>
      <vt:lpstr>Confusion Mat for Padding method classification</vt:lpstr>
      <vt:lpstr>PowerPoint Presentation</vt:lpstr>
      <vt:lpstr>TSNE on test data</vt:lpstr>
      <vt:lpstr>Discriminative analysis on training</vt:lpstr>
      <vt:lpstr>Review of previous results</vt:lpstr>
      <vt:lpstr>Saliency Map</vt:lpstr>
      <vt:lpstr>Interpolation</vt:lpstr>
      <vt:lpstr>PowerPoint Presentation</vt:lpstr>
      <vt:lpstr>Discriminative analysis on test data</vt:lpstr>
      <vt:lpstr>Freq Analysis</vt:lpstr>
      <vt:lpstr>Freq Analysis</vt:lpstr>
      <vt:lpstr>Freq Analysis</vt:lpstr>
      <vt:lpstr>Freq Analysis</vt:lpstr>
      <vt:lpstr>Freq Analysis</vt:lpstr>
      <vt:lpstr>Freq Analysis</vt:lpstr>
      <vt:lpstr>Effectiveness analysis by perturbation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Animations Analysis</vt:lpstr>
      <vt:lpstr>PowerPoint Presentation</vt:lpstr>
      <vt:lpstr>PowerPoint Presentation</vt:lpstr>
      <vt:lpstr>PowerPoint Presentation</vt:lpstr>
      <vt:lpstr>Sensory-motory encoding disassociation </vt:lpstr>
      <vt:lpstr>PowerPoint Presentation</vt:lpstr>
      <vt:lpstr>Subject 1 How NN solve movement comprehension? Does it have any hierarchical stages? Does it build any shared pattern for movements? Does it process the same movement similarly?</vt:lpstr>
      <vt:lpstr>Subject 2 How different transformation is made in the brain to produce different motor commands? Does the same process is running for goal-directed gaze and reach movement? Can we combine/ensemble two models meaningfully to do this two different task at the same time? Does the model need extra stage or level or layer? Which approach should be considered?</vt:lpstr>
      <vt:lpstr>PowerPoint Presentation</vt:lpstr>
      <vt:lpstr>PowerPoint Presentation</vt:lpstr>
      <vt:lpstr>Oshiro 2011:  Why normalization have been proposed?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Arefeh Farahmandi Najaf Abadi</dc:creator>
  <cp:lastModifiedBy>Arefeh Farahmandi Najaf Abadi</cp:lastModifiedBy>
  <cp:revision>61</cp:revision>
  <dcterms:created xsi:type="dcterms:W3CDTF">2022-02-02T20:32:07Z</dcterms:created>
  <dcterms:modified xsi:type="dcterms:W3CDTF">2023-04-25T03:46:14Z</dcterms:modified>
</cp:coreProperties>
</file>